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1pPr>
    <a:lvl2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2pPr>
    <a:lvl3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3pPr>
    <a:lvl4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4pPr>
    <a:lvl5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5pPr>
    <a:lvl6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6pPr>
    <a:lvl7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7pPr>
    <a:lvl8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8pPr>
    <a:lvl9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alpha val="50000"/>
                </a:srgbClr>
              </a:solidFill>
              <a:prstDash val="solid"/>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929292">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473200" y="1790700"/>
            <a:ext cx="21437600" cy="4927600"/>
          </a:xfrm>
          <a:prstGeom prst="rect">
            <a:avLst/>
          </a:prstGeom>
        </p:spPr>
        <p:txBody>
          <a:bodyPr anchor="b"/>
          <a:lstStyle/>
          <a:p>
            <a:pPr/>
            <a:r>
              <a:t>Title Text</a:t>
            </a:r>
          </a:p>
        </p:txBody>
      </p:sp>
      <p:sp>
        <p:nvSpPr>
          <p:cNvPr id="12" name="Body Level One…"/>
          <p:cNvSpPr txBox="1"/>
          <p:nvPr>
            <p:ph type="body" sz="quarter" idx="1"/>
          </p:nvPr>
        </p:nvSpPr>
        <p:spPr>
          <a:xfrm>
            <a:off x="1473200" y="6845300"/>
            <a:ext cx="21437600" cy="2209800"/>
          </a:xfrm>
          <a:prstGeom prst="rect">
            <a:avLst/>
          </a:prstGeom>
        </p:spPr>
        <p:txBody>
          <a:bodyPr anchor="t"/>
          <a:lstStyle>
            <a:lvl1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1pPr>
            <a:lvl2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2pPr>
            <a:lvl3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3pPr>
            <a:lvl4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4pPr>
            <a:lvl5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Close-up photo of the lower portion of a bicycle wheel"/>
          <p:cNvSpPr/>
          <p:nvPr>
            <p:ph type="pic" sz="quarter" idx="21"/>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102" name="Close-up photo of a bicycle chain on a gear"/>
          <p:cNvSpPr/>
          <p:nvPr>
            <p:ph type="pic" sz="quarter" idx="22"/>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103" name="Close-up photo of bicycle gears"/>
          <p:cNvSpPr/>
          <p:nvPr>
            <p:ph type="pic" idx="23"/>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xfrm>
            <a:off x="23724221" y="13122415"/>
            <a:ext cx="368504" cy="38707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e Bloggs"/>
          <p:cNvSpPr txBox="1"/>
          <p:nvPr>
            <p:ph type="body" sz="quarter" idx="21"/>
          </p:nvPr>
        </p:nvSpPr>
        <p:spPr>
          <a:xfrm>
            <a:off x="2387600" y="8966200"/>
            <a:ext cx="19621500" cy="585521"/>
          </a:xfrm>
          <a:prstGeom prst="rect">
            <a:avLst/>
          </a:prstGeom>
        </p:spPr>
        <p:txBody>
          <a:bodyPr anchor="t">
            <a:spAutoFit/>
          </a:bodyPr>
          <a:lstStyle>
            <a:lvl1pPr marL="0" indent="0" algn="ctr">
              <a:lnSpc>
                <a:spcPct val="100000"/>
              </a:lnSpc>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–Joe Bloggs</a:t>
            </a:r>
          </a:p>
        </p:txBody>
      </p:sp>
      <p:sp>
        <p:nvSpPr>
          <p:cNvPr id="112" name="“Type a quote here.”"/>
          <p:cNvSpPr txBox="1"/>
          <p:nvPr>
            <p:ph type="body" sz="quarter" idx="22"/>
          </p:nvPr>
        </p:nvSpPr>
        <p:spPr>
          <a:xfrm>
            <a:off x="2387600" y="6059289"/>
            <a:ext cx="19621500" cy="850901"/>
          </a:xfrm>
          <a:prstGeom prst="rect">
            <a:avLst/>
          </a:prstGeom>
        </p:spPr>
        <p:txBody>
          <a:bodyPr>
            <a:spAutoFit/>
          </a:bodyPr>
          <a:lstStyle>
            <a:lvl1pPr marL="0" indent="0" algn="ctr">
              <a:lnSpc>
                <a:spcPct val="100000"/>
              </a:lnSpc>
              <a:spcBef>
                <a:spcPts val="0"/>
              </a:spcBef>
              <a:buSzTx/>
              <a:buNone/>
              <a:defRPr sz="5000">
                <a:effectLst>
                  <a:outerShdw sx="100000" sy="100000" kx="0" ky="0" algn="b" rotWithShape="0" blurRad="38100" dist="54428" dir="2700000">
                    <a:srgbClr val="000000">
                      <a:alpha val="48000"/>
                    </a:srgbClr>
                  </a:outerShdw>
                </a:effectLst>
                <a:latin typeface="+mn-lt"/>
                <a:ea typeface="+mn-ea"/>
                <a:cs typeface="+mn-cs"/>
                <a:sym typeface="Helvetica Neue Light"/>
              </a:defRPr>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Close-up photo of a bicycle chain on a gear"/>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rtial view of a metal gear"/>
          <p:cNvSpPr/>
          <p:nvPr>
            <p:ph type="pic" idx="21"/>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473200" y="9575800"/>
            <a:ext cx="21437600" cy="1714500"/>
          </a:xfrm>
          <a:prstGeom prst="rect">
            <a:avLst/>
          </a:prstGeom>
        </p:spPr>
        <p:txBody>
          <a:bodyPr anchor="b"/>
          <a:lstStyle/>
          <a:p>
            <a:pPr/>
            <a:r>
              <a:t>Title Text</a:t>
            </a:r>
          </a:p>
        </p:txBody>
      </p:sp>
      <p:sp>
        <p:nvSpPr>
          <p:cNvPr id="22" name="Body Level One…"/>
          <p:cNvSpPr txBox="1"/>
          <p:nvPr>
            <p:ph type="body" sz="quarter" idx="1"/>
          </p:nvPr>
        </p:nvSpPr>
        <p:spPr>
          <a:xfrm>
            <a:off x="1473200" y="11290300"/>
            <a:ext cx="21437600" cy="2197100"/>
          </a:xfrm>
          <a:prstGeom prst="rect">
            <a:avLst/>
          </a:prstGeom>
        </p:spPr>
        <p:txBody>
          <a:bodyPr anchor="t"/>
          <a:lstStyle>
            <a:lvl1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1pPr>
            <a:lvl2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2pPr>
            <a:lvl3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3pPr>
            <a:lvl4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4pPr>
            <a:lvl5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photo of bicycle gears"/>
          <p:cNvSpPr/>
          <p:nvPr>
            <p:ph type="pic" idx="21"/>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473200" y="1803400"/>
            <a:ext cx="9639300" cy="4927600"/>
          </a:xfrm>
          <a:prstGeom prst="rect">
            <a:avLst/>
          </a:prstGeom>
        </p:spPr>
        <p:txBody>
          <a:bodyPr anchor="b"/>
          <a:lstStyle/>
          <a:p>
            <a:pPr/>
            <a:r>
              <a:t>Title Text</a:t>
            </a:r>
          </a:p>
        </p:txBody>
      </p:sp>
      <p:sp>
        <p:nvSpPr>
          <p:cNvPr id="40" name="Body Level One…"/>
          <p:cNvSpPr txBox="1"/>
          <p:nvPr>
            <p:ph type="body" sz="quarter" idx="1"/>
          </p:nvPr>
        </p:nvSpPr>
        <p:spPr>
          <a:xfrm>
            <a:off x="1473200" y="6718300"/>
            <a:ext cx="9639300" cy="5092700"/>
          </a:xfrm>
          <a:prstGeom prst="rect">
            <a:avLst/>
          </a:prstGeom>
        </p:spPr>
        <p:txBody>
          <a:bodyPr anchor="t"/>
          <a:lstStyle>
            <a:lvl1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1pPr>
            <a:lvl2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2pPr>
            <a:lvl3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3pPr>
            <a:lvl4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4pPr>
            <a:lvl5pPr marL="0" indent="0">
              <a:lnSpc>
                <a:spcPct val="100000"/>
              </a:lnSpc>
              <a:spcBef>
                <a:spcPts val="0"/>
              </a:spcBef>
              <a:buSzTx/>
              <a:buNone/>
              <a:defRPr sz="6000">
                <a:solidFill>
                  <a:schemeClr val="accent1">
                    <a:hueOff val="-37249"/>
                    <a:satOff val="-2150"/>
                    <a:lumOff val="12811"/>
                  </a:schemeClr>
                </a:solidFill>
                <a:effectLst>
                  <a:outerShdw sx="100000" sy="100000" kx="0" ky="0" algn="b" rotWithShape="0" blurRad="50800" dist="38100" dir="5400000">
                    <a:srgbClr val="000000"/>
                  </a:outerShdw>
                </a:effectLst>
                <a:latin typeface="+mn-lt"/>
                <a:ea typeface="+mn-ea"/>
                <a:cs typeface="+mn-cs"/>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photo of bicycle gears"/>
          <p:cNvSpPr/>
          <p:nvPr>
            <p:ph type="pic" sz="half" idx="21"/>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nd Live Video Small">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nd Live Video Large">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23721936" y="13122415"/>
            <a:ext cx="368504" cy="387070"/>
          </a:xfrm>
          <a:prstGeom prst="rect">
            <a:avLst/>
          </a:prstGeom>
          <a:ln w="12700">
            <a:miter lim="400000"/>
          </a:ln>
        </p:spPr>
        <p:txBody>
          <a:bodyPr wrap="none" lIns="50800" tIns="50800" rIns="50800" bIns="50800" anchor="ctr">
            <a:spAutoFit/>
          </a:bodyPr>
          <a:lstStyle>
            <a:lvl1pPr algn="r">
              <a:lnSpc>
                <a:spcPct val="100000"/>
              </a:lnSpc>
              <a:spcBef>
                <a:spcPts val="0"/>
              </a:spcBef>
              <a:defRPr b="1" sz="1800">
                <a:solidFill>
                  <a:srgbClr val="FFFFFF">
                    <a:alpha val="70000"/>
                  </a:srgbClr>
                </a:solidFill>
                <a:latin typeface="Helvetica Neue"/>
                <a:ea typeface="Helvetica Neue"/>
                <a:cs typeface="Helvetica Neue"/>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1pPr>
      <a:lvl2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2pPr>
      <a:lvl3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3pPr>
      <a:lvl4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4pPr>
      <a:lvl5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5pPr>
      <a:lvl6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6pPr>
      <a:lvl7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7pPr>
      <a:lvl8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8pPr>
      <a:lvl9pPr marL="0" marR="0" indent="0" algn="ctr" defTabSz="8255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j-lt"/>
          <a:ea typeface="+mj-ea"/>
          <a:cs typeface="+mj-cs"/>
          <a:sym typeface="Courier New"/>
        </a:defRPr>
      </a:lvl9pPr>
    </p:titleStyle>
    <p:bodyStyle>
      <a:lvl1pPr marL="330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1pPr>
      <a:lvl2pPr marL="965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2pPr>
      <a:lvl3pPr marL="1600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3pPr>
      <a:lvl4pPr marL="2235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4pPr>
      <a:lvl5pPr marL="2870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5pPr>
      <a:lvl6pPr marL="3505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6pPr>
      <a:lvl7pPr marL="4140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7pPr>
      <a:lvl8pPr marL="4775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8pPr>
      <a:lvl9pPr marL="5410200" marR="0" indent="-330200" algn="l" defTabSz="825500" rtl="0" latinLnBrk="0">
        <a:lnSpc>
          <a:spcPct val="110000"/>
        </a:lnSpc>
        <a:spcBef>
          <a:spcPts val="2900"/>
        </a:spcBef>
        <a:spcAft>
          <a:spcPts val="0"/>
        </a:spcAft>
        <a:buClrTx/>
        <a:buSzPct val="30000"/>
        <a:buFontTx/>
        <a:buBlip>
          <a:blip r:embed="rId3"/>
        </a:buBlip>
        <a:tabLst/>
        <a:defRPr b="0" baseline="0" cap="none" i="0" spc="0" strike="noStrike" sz="2600" u="none">
          <a:solidFill>
            <a:srgbClr val="FFFFFF"/>
          </a:solidFill>
          <a:uFillTx/>
          <a:latin typeface="Andale Mono"/>
          <a:ea typeface="Andale Mono"/>
          <a:cs typeface="Andale Mono"/>
          <a:sym typeface="Andale Mono"/>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openxmlformats.org/officeDocument/2006/relationships/image" Target="../media/image1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openxmlformats.org/officeDocument/2006/relationships/image" Target="../media/image20.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 Id="rId3" Type="http://schemas.openxmlformats.org/officeDocument/2006/relationships/image" Target="../media/image2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9.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1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37"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38"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39" name="I’ve chosen a Self Service Kiosk, for my App.…"/>
          <p:cNvSpPr txBox="1"/>
          <p:nvPr/>
        </p:nvSpPr>
        <p:spPr>
          <a:xfrm>
            <a:off x="13922773" y="3221560"/>
            <a:ext cx="9528359" cy="9791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I’ve chosen a Self Service Kiosk, for my App.</a:t>
            </a:r>
          </a:p>
          <a:p>
            <a:pPr>
              <a:defRPr sz="2200">
                <a:solidFill>
                  <a:schemeClr val="accent2"/>
                </a:solidFill>
              </a:defRPr>
            </a:pPr>
            <a:r>
              <a:t>Besides an everyday SS Kiosk, this one also has a user registration which takes the user information to track consumption and offer discounts and gifts.</a:t>
            </a:r>
          </a:p>
          <a:p>
            <a:pPr>
              <a:defRPr sz="2200">
                <a:solidFill>
                  <a:schemeClr val="accent2"/>
                </a:solidFill>
              </a:defRPr>
            </a:pPr>
            <a:r>
              <a:t>When initialising the ./RUN_SSKiosk.sh</a:t>
            </a:r>
          </a:p>
          <a:p>
            <a:pPr>
              <a:defRPr sz="2200">
                <a:solidFill>
                  <a:schemeClr val="accent2"/>
                </a:solidFill>
              </a:defRPr>
            </a:pPr>
            <a:r>
              <a:t>There is an if statement checking if python and virtual environments are available. Also, it will install the requirements.txt, among them rich, which helped on the look of the application</a:t>
            </a:r>
          </a:p>
          <a:p>
            <a:pPr lvl="2" indent="190500" defTabSz="457200">
              <a:lnSpc>
                <a:spcPct val="100000"/>
              </a:lnSpc>
              <a:spcBef>
                <a:spcPts val="0"/>
              </a:spcBef>
              <a:defRPr sz="1800">
                <a:solidFill>
                  <a:srgbClr val="B5CEA8"/>
                </a:solidFill>
                <a:latin typeface="Menlo Regular"/>
                <a:ea typeface="Menlo Regular"/>
                <a:cs typeface="Menlo Regular"/>
                <a:sym typeface="Menlo Regular"/>
              </a:defRPr>
            </a:pPr>
            <a:r>
              <a:rPr>
                <a:solidFill>
                  <a:srgbClr val="4EC9B0"/>
                </a:solidFill>
              </a:rPr>
              <a:t>rich</a:t>
            </a:r>
            <a:r>
              <a:rPr>
                <a:solidFill>
                  <a:srgbClr val="D4D4D4"/>
                </a:solidFill>
              </a:rPr>
              <a:t>==</a:t>
            </a:r>
            <a:r>
              <a:t>13.7.0</a:t>
            </a:r>
          </a:p>
          <a:p>
            <a:pPr>
              <a:defRPr sz="2200">
                <a:solidFill>
                  <a:schemeClr val="accent2"/>
                </a:solidFill>
              </a:defRPr>
            </a:pPr>
            <a:r>
              <a:t>The app offers 3 options, Register, login, and visitor.</a:t>
            </a:r>
          </a:p>
          <a:p>
            <a:pPr>
              <a:defRPr sz="2200">
                <a:solidFill>
                  <a:schemeClr val="accent2"/>
                </a:solidFill>
              </a:defRPr>
            </a:pPr>
            <a:r>
              <a:t>Starting with option 1, For users that are frequent visitors, and are interested in being part of the of the perks offered</a:t>
            </a:r>
          </a:p>
          <a:p>
            <a:pPr>
              <a:defRPr sz="2200">
                <a:solidFill>
                  <a:schemeClr val="accent2"/>
                </a:solidFill>
              </a:defRPr>
            </a:pPr>
            <a:r>
              <a:t>Option 2, if for previously registered users to have full access to the functionality offers and discounts</a:t>
            </a:r>
          </a:p>
          <a:p>
            <a:pPr>
              <a:defRPr sz="2200">
                <a:solidFill>
                  <a:schemeClr val="accent2"/>
                </a:solidFill>
              </a:defRPr>
            </a:pPr>
            <a:r>
              <a:t>Option 3, the user has the basic functionality of the app, for a quick once in a while visit and order</a:t>
            </a:r>
          </a:p>
        </p:txBody>
      </p:sp>
      <p:pic>
        <p:nvPicPr>
          <p:cNvPr id="140" name="01 run and op 1 register 1.jpg" descr="01 run and op 1 register 1.jpg"/>
          <p:cNvPicPr>
            <a:picLocks noChangeAspect="1"/>
          </p:cNvPicPr>
          <p:nvPr/>
        </p:nvPicPr>
        <p:blipFill>
          <a:blip r:embed="rId2">
            <a:extLst/>
          </a:blip>
          <a:stretch>
            <a:fillRect/>
          </a:stretch>
        </p:blipFill>
        <p:spPr>
          <a:xfrm>
            <a:off x="1262317" y="2916529"/>
            <a:ext cx="12153901" cy="104013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96"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197"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198" name="Registration: page uses a main function which will call in the function needed depending on the user input.…"/>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Registration: page uses a main function which will call in the function needed depending on the user input.</a:t>
            </a:r>
          </a:p>
          <a:p>
            <a:pPr>
              <a:defRPr sz="2200">
                <a:solidFill>
                  <a:schemeClr val="accent2"/>
                </a:solidFill>
              </a:defRPr>
            </a:pPr>
            <a:r>
              <a:t>Each of the 3 options calls a function, while also checking for bad inputs; numbers different from 1, 2, 3, and letters</a:t>
            </a:r>
          </a:p>
        </p:txBody>
      </p:sp>
      <p:sp>
        <p:nvSpPr>
          <p:cNvPr id="199" name="register.py"/>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register.py </a:t>
            </a:r>
          </a:p>
        </p:txBody>
      </p:sp>
      <p:pic>
        <p:nvPicPr>
          <p:cNvPr id="200" name="02_Register_01.jpg" descr="02_Register_01.jpg"/>
          <p:cNvPicPr>
            <a:picLocks noChangeAspect="1"/>
          </p:cNvPicPr>
          <p:nvPr/>
        </p:nvPicPr>
        <p:blipFill>
          <a:blip r:embed="rId2">
            <a:extLst/>
          </a:blip>
          <a:srcRect l="0" t="0" r="0" b="2568"/>
          <a:stretch>
            <a:fillRect/>
          </a:stretch>
        </p:blipFill>
        <p:spPr>
          <a:xfrm>
            <a:off x="2345396" y="4987160"/>
            <a:ext cx="11660586" cy="8214405"/>
          </a:xfrm>
          <a:prstGeom prst="rect">
            <a:avLst/>
          </a:prstGeom>
          <a:ln w="12700">
            <a:miter lim="400000"/>
          </a:ln>
        </p:spPr>
      </p:pic>
      <p:pic>
        <p:nvPicPr>
          <p:cNvPr id="201" name="02_Register_01a.jpg" descr="02_Register_01a.jpg"/>
          <p:cNvPicPr>
            <a:picLocks noChangeAspect="1"/>
          </p:cNvPicPr>
          <p:nvPr/>
        </p:nvPicPr>
        <p:blipFill>
          <a:blip r:embed="rId3">
            <a:extLst/>
          </a:blip>
          <a:stretch>
            <a:fillRect/>
          </a:stretch>
        </p:blipFill>
        <p:spPr>
          <a:xfrm>
            <a:off x="7198423" y="3122777"/>
            <a:ext cx="7591547" cy="256588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03"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04"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05" name="User input 1, activates user_registration()…"/>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User input 1, activates user_registration()</a:t>
            </a:r>
          </a:p>
          <a:p>
            <a:pPr>
              <a:lnSpc>
                <a:spcPct val="100000"/>
              </a:lnSpc>
              <a:defRPr sz="2200">
                <a:solidFill>
                  <a:schemeClr val="accent2"/>
                </a:solidFill>
              </a:defRPr>
            </a:pPr>
            <a:r>
              <a:t>create_user_code() function reads an existent user_database to return a 3 number code, this code is created in succession from the last one created</a:t>
            </a:r>
          </a:p>
          <a:p>
            <a:pPr>
              <a:lnSpc>
                <a:spcPct val="100000"/>
              </a:lnSpc>
              <a:defRPr sz="2200">
                <a:solidFill>
                  <a:schemeClr val="accent2"/>
                </a:solidFill>
              </a:defRPr>
            </a:pPr>
            <a:r>
              <a:t>create_user_code() is stored in personal_user_code</a:t>
            </a:r>
          </a:p>
          <a:p>
            <a:pPr>
              <a:lnSpc>
                <a:spcPct val="100000"/>
              </a:lnSpc>
              <a:defRPr sz="2200">
                <a:solidFill>
                  <a:schemeClr val="accent2"/>
                </a:solidFill>
              </a:defRPr>
            </a:pPr>
          </a:p>
        </p:txBody>
      </p:sp>
      <p:sp>
        <p:nvSpPr>
          <p:cNvPr id="206" name="Option 1 user register"/>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1 user register </a:t>
            </a:r>
          </a:p>
        </p:txBody>
      </p:sp>
      <p:pic>
        <p:nvPicPr>
          <p:cNvPr id="207" name="pasted-movie.png" descr="pasted-movie.png"/>
          <p:cNvPicPr>
            <a:picLocks noChangeAspect="1"/>
          </p:cNvPicPr>
          <p:nvPr/>
        </p:nvPicPr>
        <p:blipFill>
          <a:blip r:embed="rId2">
            <a:extLst/>
          </a:blip>
          <a:stretch>
            <a:fillRect/>
          </a:stretch>
        </p:blipFill>
        <p:spPr>
          <a:xfrm>
            <a:off x="3293953" y="3604743"/>
            <a:ext cx="10655301" cy="5486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09"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10"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11" name="User input 1, activates user_registration()…"/>
          <p:cNvSpPr txBox="1"/>
          <p:nvPr/>
        </p:nvSpPr>
        <p:spPr>
          <a:xfrm>
            <a:off x="12751135" y="4006007"/>
            <a:ext cx="10699997" cy="4274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000">
                <a:solidFill>
                  <a:schemeClr val="accent2"/>
                </a:solidFill>
              </a:defRPr>
            </a:pPr>
            <a:r>
              <a:t>User input 1, activates user_registration()</a:t>
            </a:r>
          </a:p>
          <a:p>
            <a:pPr>
              <a:lnSpc>
                <a:spcPct val="100000"/>
              </a:lnSpc>
              <a:defRPr sz="2000">
                <a:solidFill>
                  <a:schemeClr val="accent2"/>
                </a:solidFill>
              </a:defRPr>
            </a:pPr>
            <a:r>
              <a:t>get_new_user_info() will ask for name and birthday while tracking error. There’s a function to catch that the format of the birthday is also correct</a:t>
            </a:r>
          </a:p>
          <a:p>
            <a:pPr>
              <a:lnSpc>
                <a:spcPct val="100000"/>
              </a:lnSpc>
              <a:defRPr sz="2000">
                <a:solidFill>
                  <a:schemeClr val="accent2"/>
                </a:solidFill>
              </a:defRPr>
            </a:pPr>
            <a:r>
              <a:t>A new dictionary is created with name, birthday and the code generated from the previous create_user_code()</a:t>
            </a:r>
          </a:p>
          <a:p>
            <a:pPr>
              <a:lnSpc>
                <a:spcPct val="100000"/>
              </a:lnSpc>
              <a:defRPr sz="2000">
                <a:solidFill>
                  <a:schemeClr val="accent2"/>
                </a:solidFill>
              </a:defRPr>
            </a:pPr>
            <a:r>
              <a:t>Also, a new user specific database is created</a:t>
            </a:r>
          </a:p>
          <a:p>
            <a:pPr>
              <a:lnSpc>
                <a:spcPct val="100000"/>
              </a:lnSpc>
              <a:defRPr sz="2000">
                <a:solidFill>
                  <a:schemeClr val="accent2"/>
                </a:solidFill>
              </a:defRPr>
            </a:pPr>
            <a:r>
              <a:t>A welcoming message is printed for the user to continue to menu ordering</a:t>
            </a:r>
          </a:p>
        </p:txBody>
      </p:sp>
      <p:sp>
        <p:nvSpPr>
          <p:cNvPr id="212" name="Option 1 user register"/>
          <p:cNvSpPr txBox="1"/>
          <p:nvPr/>
        </p:nvSpPr>
        <p:spPr>
          <a:xfrm>
            <a:off x="12728556"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1 user register </a:t>
            </a:r>
          </a:p>
        </p:txBody>
      </p:sp>
      <p:pic>
        <p:nvPicPr>
          <p:cNvPr id="213" name="02_Register_03_register.jpg" descr="02_Register_03_register.jpg"/>
          <p:cNvPicPr>
            <a:picLocks noChangeAspect="1"/>
          </p:cNvPicPr>
          <p:nvPr/>
        </p:nvPicPr>
        <p:blipFill>
          <a:blip r:embed="rId2">
            <a:extLst/>
          </a:blip>
          <a:stretch>
            <a:fillRect/>
          </a:stretch>
        </p:blipFill>
        <p:spPr>
          <a:xfrm>
            <a:off x="640016" y="3046577"/>
            <a:ext cx="11096436" cy="9909477"/>
          </a:xfrm>
          <a:prstGeom prst="rect">
            <a:avLst/>
          </a:prstGeom>
          <a:ln w="12700">
            <a:miter lim="400000"/>
          </a:ln>
        </p:spPr>
      </p:pic>
      <p:pic>
        <p:nvPicPr>
          <p:cNvPr id="214" name="02_Register_03a_register.jpg" descr="02_Register_03a_register.jpg"/>
          <p:cNvPicPr>
            <a:picLocks noChangeAspect="1"/>
          </p:cNvPicPr>
          <p:nvPr/>
        </p:nvPicPr>
        <p:blipFill>
          <a:blip r:embed="rId3">
            <a:extLst/>
          </a:blip>
          <a:stretch>
            <a:fillRect/>
          </a:stretch>
        </p:blipFill>
        <p:spPr>
          <a:xfrm>
            <a:off x="9223504" y="8406735"/>
            <a:ext cx="6971917" cy="4789327"/>
          </a:xfrm>
          <a:prstGeom prst="rect">
            <a:avLst/>
          </a:prstGeom>
          <a:ln w="12700">
            <a:miter lim="400000"/>
          </a:ln>
        </p:spPr>
      </p:pic>
      <p:sp>
        <p:nvSpPr>
          <p:cNvPr id="215" name="get_new_user_info() new data created gets stored in new_user_to_db…"/>
          <p:cNvSpPr txBox="1"/>
          <p:nvPr/>
        </p:nvSpPr>
        <p:spPr>
          <a:xfrm>
            <a:off x="16636700" y="8390364"/>
            <a:ext cx="6665080" cy="47154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000">
                <a:solidFill>
                  <a:schemeClr val="accent2"/>
                </a:solidFill>
              </a:defRPr>
            </a:pPr>
            <a:r>
              <a:t>get_new_user_info() new data created gets stored in new_user_to_db</a:t>
            </a:r>
          </a:p>
          <a:p>
            <a:pPr>
              <a:lnSpc>
                <a:spcPct val="100000"/>
              </a:lnSpc>
              <a:defRPr sz="2000">
                <a:solidFill>
                  <a:schemeClr val="accent2"/>
                </a:solidFill>
              </a:defRPr>
            </a:pPr>
            <a:r>
              <a:t>Which save_user_to_db(new_user_to_db) function will use to append to the current database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pic>
        <p:nvPicPr>
          <p:cNvPr id="217" name="pasted-movie.png" descr="pasted-movie.png"/>
          <p:cNvPicPr>
            <a:picLocks noChangeAspect="1"/>
          </p:cNvPicPr>
          <p:nvPr/>
        </p:nvPicPr>
        <p:blipFill>
          <a:blip r:embed="rId2">
            <a:extLst/>
          </a:blip>
          <a:stretch>
            <a:fillRect/>
          </a:stretch>
        </p:blipFill>
        <p:spPr>
          <a:xfrm>
            <a:off x="3606913" y="3046577"/>
            <a:ext cx="9650171" cy="10345399"/>
          </a:xfrm>
          <a:prstGeom prst="rect">
            <a:avLst/>
          </a:prstGeom>
          <a:ln w="12700">
            <a:miter lim="400000"/>
          </a:ln>
        </p:spPr>
      </p:pic>
      <p:sp>
        <p:nvSpPr>
          <p:cNvPr id="218"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19"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20" name="User input 2, activates user_login()…"/>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User input 2, activates user_login()</a:t>
            </a:r>
          </a:p>
          <a:p>
            <a:pPr>
              <a:lnSpc>
                <a:spcPct val="100000"/>
              </a:lnSpc>
              <a:defRPr sz="2200">
                <a:solidFill>
                  <a:schemeClr val="accent2"/>
                </a:solidFill>
              </a:defRPr>
            </a:pPr>
            <a:r>
              <a:t>A while function with a counter checks for the user to input an existent user_code; the counter will check for failed 3 tries to take the user to recover the lost code.</a:t>
            </a:r>
          </a:p>
          <a:p>
            <a:pPr>
              <a:lnSpc>
                <a:spcPct val="100000"/>
              </a:lnSpc>
              <a:defRPr sz="2200">
                <a:solidFill>
                  <a:schemeClr val="accent2"/>
                </a:solidFill>
              </a:defRPr>
            </a:pPr>
            <a:r>
              <a:t>If the user input the correct code this will be converted into integers to be match against the data in user_database.json</a:t>
            </a:r>
          </a:p>
          <a:p>
            <a:pPr>
              <a:lnSpc>
                <a:spcPct val="100000"/>
              </a:lnSpc>
              <a:defRPr sz="2200">
                <a:solidFill>
                  <a:schemeClr val="accent2"/>
                </a:solidFill>
              </a:defRPr>
            </a:pPr>
            <a:r>
              <a:t>Finally when the match is done user_register_db a welcome back message and creates or accesses a json file for the user</a:t>
            </a:r>
          </a:p>
          <a:p>
            <a:pPr>
              <a:lnSpc>
                <a:spcPct val="100000"/>
              </a:lnSpc>
              <a:defRPr sz="2200">
                <a:solidFill>
                  <a:schemeClr val="accent2"/>
                </a:solidFill>
              </a:defRPr>
            </a:pPr>
            <a:r>
              <a:t>create_user_json_file is in charge of this task</a:t>
            </a:r>
          </a:p>
          <a:p>
            <a:pPr>
              <a:lnSpc>
                <a:spcPct val="100000"/>
              </a:lnSpc>
              <a:defRPr sz="2200">
                <a:solidFill>
                  <a:schemeClr val="accent2"/>
                </a:solidFill>
              </a:defRPr>
            </a:pPr>
          </a:p>
          <a:p>
            <a:pPr>
              <a:lnSpc>
                <a:spcPct val="100000"/>
              </a:lnSpc>
              <a:defRPr sz="2200">
                <a:solidFill>
                  <a:schemeClr val="accent2"/>
                </a:solidFill>
              </a:defRPr>
            </a:pPr>
          </a:p>
        </p:txBody>
      </p:sp>
      <p:sp>
        <p:nvSpPr>
          <p:cNvPr id="221" name="Option 2 login"/>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2 login</a:t>
            </a:r>
          </a:p>
        </p:txBody>
      </p:sp>
      <p:pic>
        <p:nvPicPr>
          <p:cNvPr id="222" name="02_Register_04a_login.jpg" descr="02_Register_04a_login.jpg"/>
          <p:cNvPicPr>
            <a:picLocks noChangeAspect="1"/>
          </p:cNvPicPr>
          <p:nvPr/>
        </p:nvPicPr>
        <p:blipFill>
          <a:blip r:embed="rId3">
            <a:extLst/>
          </a:blip>
          <a:stretch>
            <a:fillRect/>
          </a:stretch>
        </p:blipFill>
        <p:spPr>
          <a:xfrm>
            <a:off x="9623935" y="2789872"/>
            <a:ext cx="5520816" cy="146034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24"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25"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26" name="User input 2,…"/>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User input 2,</a:t>
            </a:r>
          </a:p>
          <a:p>
            <a:pPr>
              <a:lnSpc>
                <a:spcPct val="100000"/>
              </a:lnSpc>
              <a:defRPr sz="2200">
                <a:solidFill>
                  <a:schemeClr val="accent2"/>
                </a:solidFill>
              </a:defRPr>
            </a:pPr>
            <a:r>
              <a:t>If the counter in user_login() is exhausted. registration_retrieve() is called for the user to input personal details and get his code</a:t>
            </a:r>
          </a:p>
          <a:p>
            <a:pPr>
              <a:lnSpc>
                <a:spcPct val="100000"/>
              </a:lnSpc>
              <a:defRPr sz="2200">
                <a:solidFill>
                  <a:schemeClr val="accent2"/>
                </a:solidFill>
              </a:defRPr>
            </a:pPr>
            <a:r>
              <a:t>If details are successful the code would display and the user can now login.</a:t>
            </a:r>
          </a:p>
          <a:p>
            <a:pPr>
              <a:lnSpc>
                <a:spcPct val="100000"/>
              </a:lnSpc>
              <a:defRPr sz="2200">
                <a:solidFill>
                  <a:schemeClr val="accent2"/>
                </a:solidFill>
              </a:defRPr>
            </a:pPr>
            <a:r>
              <a:t>If the wrong details or details don’t match the database. The user will be sent back to the initial 3 steps and be asked if wants to re-try personal details or continue with step 1 or 3</a:t>
            </a:r>
          </a:p>
          <a:p>
            <a:pPr>
              <a:lnSpc>
                <a:spcPct val="100000"/>
              </a:lnSpc>
              <a:defRPr sz="2200">
                <a:solidFill>
                  <a:schemeClr val="accent2"/>
                </a:solidFill>
              </a:defRPr>
            </a:pPr>
          </a:p>
        </p:txBody>
      </p:sp>
      <p:sp>
        <p:nvSpPr>
          <p:cNvPr id="227" name="Option 2 login - Failed"/>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2 login - Failed</a:t>
            </a:r>
          </a:p>
        </p:txBody>
      </p:sp>
      <p:pic>
        <p:nvPicPr>
          <p:cNvPr id="228" name="02_Register_05_recovery.jpg" descr="02_Register_05_recovery.jpg"/>
          <p:cNvPicPr>
            <a:picLocks noChangeAspect="1"/>
          </p:cNvPicPr>
          <p:nvPr/>
        </p:nvPicPr>
        <p:blipFill>
          <a:blip r:embed="rId2">
            <a:extLst/>
          </a:blip>
          <a:stretch>
            <a:fillRect/>
          </a:stretch>
        </p:blipFill>
        <p:spPr>
          <a:xfrm>
            <a:off x="615569" y="3046577"/>
            <a:ext cx="13980843" cy="9695411"/>
          </a:xfrm>
          <a:prstGeom prst="rect">
            <a:avLst/>
          </a:prstGeom>
          <a:ln w="12700">
            <a:miter lim="400000"/>
          </a:ln>
        </p:spPr>
      </p:pic>
      <p:pic>
        <p:nvPicPr>
          <p:cNvPr id="229" name="02_Register_05a_recovery.jpg" descr="02_Register_05a_recovery.jpg"/>
          <p:cNvPicPr>
            <a:picLocks noChangeAspect="1"/>
          </p:cNvPicPr>
          <p:nvPr/>
        </p:nvPicPr>
        <p:blipFill>
          <a:blip r:embed="rId3">
            <a:extLst/>
          </a:blip>
          <a:stretch>
            <a:fillRect/>
          </a:stretch>
        </p:blipFill>
        <p:spPr>
          <a:xfrm>
            <a:off x="6746938" y="10236196"/>
            <a:ext cx="10271697" cy="192799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31"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32"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33" name="User input 3,…"/>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User input 3,</a:t>
            </a:r>
          </a:p>
          <a:p>
            <a:pPr>
              <a:lnSpc>
                <a:spcPct val="100000"/>
              </a:lnSpc>
              <a:defRPr sz="2200">
                <a:solidFill>
                  <a:schemeClr val="accent2"/>
                </a:solidFill>
              </a:defRPr>
            </a:pPr>
            <a:r>
              <a:t>This function simply prints a message and returns None for continuing to menu page</a:t>
            </a:r>
          </a:p>
        </p:txBody>
      </p:sp>
      <p:sp>
        <p:nvSpPr>
          <p:cNvPr id="234" name="Option 3 visitor"/>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3 visitor</a:t>
            </a:r>
          </a:p>
        </p:txBody>
      </p:sp>
      <p:pic>
        <p:nvPicPr>
          <p:cNvPr id="235" name="02_Register_06_visitor.jpg" descr="02_Register_06_visitor.jpg"/>
          <p:cNvPicPr>
            <a:picLocks noChangeAspect="1"/>
          </p:cNvPicPr>
          <p:nvPr/>
        </p:nvPicPr>
        <p:blipFill>
          <a:blip r:embed="rId2">
            <a:extLst/>
          </a:blip>
          <a:stretch>
            <a:fillRect/>
          </a:stretch>
        </p:blipFill>
        <p:spPr>
          <a:xfrm>
            <a:off x="3011487" y="3046577"/>
            <a:ext cx="9779001" cy="14224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37"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38"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39" name="This function is in charge of organising the flow of the transaction, so it calls functions accordingly…"/>
          <p:cNvSpPr txBox="1"/>
          <p:nvPr/>
        </p:nvSpPr>
        <p:spPr>
          <a:xfrm>
            <a:off x="14476747" y="4006007"/>
            <a:ext cx="8974384" cy="90573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70000"/>
              </a:lnSpc>
              <a:defRPr sz="2200">
                <a:solidFill>
                  <a:schemeClr val="accent2"/>
                </a:solidFill>
              </a:defRPr>
            </a:pPr>
            <a:r>
              <a:t>This function is in charge of organising the flow of the transaction, so it calls functions accordingly</a:t>
            </a:r>
          </a:p>
          <a:p>
            <a:pPr>
              <a:lnSpc>
                <a:spcPct val="70000"/>
              </a:lnSpc>
              <a:defRPr sz="2200">
                <a:solidFill>
                  <a:schemeClr val="accent2"/>
                </a:solidFill>
              </a:defRPr>
            </a:pPr>
            <a:r>
              <a:t>The flow is basically</a:t>
            </a:r>
          </a:p>
          <a:p>
            <a:pPr>
              <a:lnSpc>
                <a:spcPct val="70000"/>
              </a:lnSpc>
              <a:defRPr sz="2200">
                <a:solidFill>
                  <a:schemeClr val="accent2"/>
                </a:solidFill>
              </a:defRPr>
            </a:pPr>
            <a:r>
              <a:t>menu_data: Read menu database</a:t>
            </a:r>
          </a:p>
          <a:p>
            <a:pPr>
              <a:lnSpc>
                <a:spcPct val="70000"/>
              </a:lnSpc>
              <a:defRPr sz="2200">
                <a:solidFill>
                  <a:schemeClr val="accent2"/>
                </a:solidFill>
              </a:defRPr>
            </a:pPr>
            <a:r>
              <a:t>show_menu: Display menu</a:t>
            </a:r>
          </a:p>
          <a:p>
            <a:pPr>
              <a:lnSpc>
                <a:spcPct val="70000"/>
              </a:lnSpc>
              <a:defRPr sz="2200">
                <a:solidFill>
                  <a:schemeClr val="accent2"/>
                </a:solidFill>
              </a:defRPr>
            </a:pPr>
            <a:r>
              <a:t>create_user_order: a database store the user inputs</a:t>
            </a:r>
          </a:p>
          <a:p>
            <a:pPr>
              <a:lnSpc>
                <a:spcPct val="70000"/>
              </a:lnSpc>
              <a:defRPr sz="2200">
                <a:solidFill>
                  <a:schemeClr val="accent2"/>
                </a:solidFill>
              </a:defRPr>
            </a:pPr>
            <a:r>
              <a:t>order_data: reads the above order</a:t>
            </a:r>
          </a:p>
          <a:p>
            <a:pPr>
              <a:lnSpc>
                <a:spcPct val="70000"/>
              </a:lnSpc>
              <a:defRPr sz="2200">
                <a:solidFill>
                  <a:schemeClr val="accent2"/>
                </a:solidFill>
              </a:defRPr>
            </a:pPr>
            <a:r>
              <a:t>show_order(): Displays the summary of the order</a:t>
            </a:r>
          </a:p>
          <a:p>
            <a:pPr>
              <a:lnSpc>
                <a:spcPct val="70000"/>
              </a:lnSpc>
              <a:defRPr sz="2200">
                <a:solidFill>
                  <a:schemeClr val="accent2"/>
                </a:solidFill>
              </a:defRPr>
            </a:pPr>
            <a:r>
              <a:t>checkout(): Order can be modified or to continue purchase </a:t>
            </a:r>
          </a:p>
          <a:p>
            <a:pPr>
              <a:lnSpc>
                <a:spcPct val="70000"/>
              </a:lnSpc>
              <a:defRPr sz="2200">
                <a:solidFill>
                  <a:schemeClr val="accent2"/>
                </a:solidFill>
              </a:defRPr>
            </a:pPr>
            <a:r>
              <a:t>Purchase of positive feedback message display</a:t>
            </a:r>
          </a:p>
          <a:p>
            <a:pPr>
              <a:lnSpc>
                <a:spcPct val="70000"/>
              </a:lnSpc>
              <a:defRPr sz="2200">
                <a:solidFill>
                  <a:schemeClr val="accent2"/>
                </a:solidFill>
              </a:defRPr>
            </a:pPr>
            <a:r>
              <a:t>processing_order() displays the time of preparation</a:t>
            </a:r>
          </a:p>
          <a:p>
            <a:pPr>
              <a:lnSpc>
                <a:spcPct val="70000"/>
              </a:lnSpc>
              <a:defRPr sz="2200">
                <a:solidFill>
                  <a:schemeClr val="accent2"/>
                </a:solidFill>
              </a:defRPr>
            </a:pPr>
            <a:r>
              <a:t>If a file for a registered user was activated/created in this instance, that files is deactivated/removed</a:t>
            </a:r>
          </a:p>
          <a:p>
            <a:pPr>
              <a:lnSpc>
                <a:spcPct val="70000"/>
              </a:lnSpc>
              <a:defRPr sz="2200">
                <a:solidFill>
                  <a:schemeClr val="accent2"/>
                </a:solidFill>
              </a:defRPr>
            </a:pPr>
            <a:r>
              <a:t>Come back message is displayed section ends</a:t>
            </a:r>
          </a:p>
          <a:p>
            <a:pPr>
              <a:lnSpc>
                <a:spcPct val="70000"/>
              </a:lnSpc>
              <a:defRPr sz="2200">
                <a:solidFill>
                  <a:schemeClr val="accent2"/>
                </a:solidFill>
              </a:defRPr>
            </a:pPr>
            <a:r>
              <a:t>The flow goes back to ordering_kiosk.py(main page) to continue or quit</a:t>
            </a:r>
          </a:p>
        </p:txBody>
      </p:sp>
      <p:sp>
        <p:nvSpPr>
          <p:cNvPr id="240" name="Menu.py - run_menu()"/>
          <p:cNvSpPr txBox="1"/>
          <p:nvPr/>
        </p:nvSpPr>
        <p:spPr>
          <a:xfrm>
            <a:off x="14453861" y="3046577"/>
            <a:ext cx="8974385"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Menu.py - run_menu()</a:t>
            </a:r>
          </a:p>
        </p:txBody>
      </p:sp>
      <p:pic>
        <p:nvPicPr>
          <p:cNvPr id="241" name="03_Menu_01_run.jpg" descr="03_Menu_01_run.jpg"/>
          <p:cNvPicPr>
            <a:picLocks noChangeAspect="1"/>
          </p:cNvPicPr>
          <p:nvPr/>
        </p:nvPicPr>
        <p:blipFill>
          <a:blip r:embed="rId2">
            <a:extLst/>
          </a:blip>
          <a:stretch>
            <a:fillRect/>
          </a:stretch>
        </p:blipFill>
        <p:spPr>
          <a:xfrm>
            <a:off x="853694" y="3046577"/>
            <a:ext cx="10931236" cy="10073617"/>
          </a:xfrm>
          <a:prstGeom prst="rect">
            <a:avLst/>
          </a:prstGeom>
          <a:ln w="12700">
            <a:miter lim="400000"/>
          </a:ln>
        </p:spPr>
      </p:pic>
      <p:pic>
        <p:nvPicPr>
          <p:cNvPr id="242" name="03_Menu_01a_run.jpg" descr="03_Menu_01a_run.jpg"/>
          <p:cNvPicPr>
            <a:picLocks noChangeAspect="1"/>
          </p:cNvPicPr>
          <p:nvPr/>
        </p:nvPicPr>
        <p:blipFill>
          <a:blip r:embed="rId3">
            <a:extLst/>
          </a:blip>
          <a:stretch>
            <a:fillRect/>
          </a:stretch>
        </p:blipFill>
        <p:spPr>
          <a:xfrm>
            <a:off x="7254747" y="4656647"/>
            <a:ext cx="6563346" cy="288206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44"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45"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46" name="A function to read json files and keep the code DRYer…"/>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A function to read json files and keep the code DRYer</a:t>
            </a:r>
          </a:p>
          <a:p>
            <a:pPr>
              <a:lnSpc>
                <a:spcPct val="100000"/>
              </a:lnSpc>
              <a:defRPr sz="2200">
                <a:solidFill>
                  <a:schemeClr val="accent2"/>
                </a:solidFill>
              </a:defRPr>
            </a:pPr>
            <a:r>
              <a:t>find_file_with_suffix() and logged_in()</a:t>
            </a:r>
          </a:p>
          <a:p>
            <a:pPr>
              <a:lnSpc>
                <a:spcPct val="100000"/>
              </a:lnSpc>
              <a:defRPr sz="2200">
                <a:solidFill>
                  <a:schemeClr val="accent2"/>
                </a:solidFill>
              </a:defRPr>
            </a:pPr>
            <a:r>
              <a:t>Are functions used to detect the json file created for the user that registered or logged in previously in register.py</a:t>
            </a:r>
          </a:p>
        </p:txBody>
      </p:sp>
      <p:sp>
        <p:nvSpPr>
          <p:cNvPr id="247" name="Menu.py - users"/>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Menu.py - users</a:t>
            </a:r>
          </a:p>
        </p:txBody>
      </p:sp>
      <p:pic>
        <p:nvPicPr>
          <p:cNvPr id="248" name="03_Menu_02_loggedinUser.jpg" descr="03_Menu_02_loggedinUser.jpg"/>
          <p:cNvPicPr>
            <a:picLocks noChangeAspect="1"/>
          </p:cNvPicPr>
          <p:nvPr/>
        </p:nvPicPr>
        <p:blipFill>
          <a:blip r:embed="rId2">
            <a:extLst/>
          </a:blip>
          <a:stretch>
            <a:fillRect/>
          </a:stretch>
        </p:blipFill>
        <p:spPr>
          <a:xfrm>
            <a:off x="2729547" y="3046577"/>
            <a:ext cx="10620609" cy="562159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50"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51"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52" name="A function to read json files and keep the code DRYer…"/>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A function to read json files and keep the code DRYer</a:t>
            </a:r>
          </a:p>
          <a:p>
            <a:pPr>
              <a:lnSpc>
                <a:spcPct val="100000"/>
              </a:lnSpc>
              <a:defRPr sz="2200">
                <a:solidFill>
                  <a:schemeClr val="accent2"/>
                </a:solidFill>
              </a:defRPr>
            </a:pPr>
            <a:r>
              <a:t>find_file_with_suffix() and logged_in()</a:t>
            </a:r>
          </a:p>
          <a:p>
            <a:pPr>
              <a:lnSpc>
                <a:spcPct val="100000"/>
              </a:lnSpc>
              <a:defRPr sz="2200">
                <a:solidFill>
                  <a:schemeClr val="accent2"/>
                </a:solidFill>
              </a:defRPr>
            </a:pPr>
            <a:r>
              <a:t>Are functions used to detect the json file created for the user that registered or logged in previously in register.py</a:t>
            </a:r>
          </a:p>
        </p:txBody>
      </p:sp>
      <p:sp>
        <p:nvSpPr>
          <p:cNvPr id="253" name="Menu.py - display"/>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Menu.py - display</a:t>
            </a:r>
          </a:p>
        </p:txBody>
      </p:sp>
      <p:pic>
        <p:nvPicPr>
          <p:cNvPr id="254" name="03_Menu_02_orderandselectjpg.jpg" descr="03_Menu_02_orderandselectjpg.jpg"/>
          <p:cNvPicPr>
            <a:picLocks noChangeAspect="1"/>
          </p:cNvPicPr>
          <p:nvPr/>
        </p:nvPicPr>
        <p:blipFill>
          <a:blip r:embed="rId2">
            <a:extLst/>
          </a:blip>
          <a:srcRect l="0" t="0" r="0" b="23896"/>
          <a:stretch>
            <a:fillRect/>
          </a:stretch>
        </p:blipFill>
        <p:spPr>
          <a:xfrm>
            <a:off x="692805" y="3046577"/>
            <a:ext cx="14459363" cy="9529091"/>
          </a:xfrm>
          <a:prstGeom prst="rect">
            <a:avLst/>
          </a:prstGeom>
          <a:ln w="12700">
            <a:miter lim="400000"/>
          </a:ln>
        </p:spPr>
      </p:pic>
      <p:pic>
        <p:nvPicPr>
          <p:cNvPr id="255" name="03_Menu_02_orderandselectjpg.jpg" descr="03_Menu_02_orderandselectjpg.jpg"/>
          <p:cNvPicPr>
            <a:picLocks noChangeAspect="1"/>
          </p:cNvPicPr>
          <p:nvPr/>
        </p:nvPicPr>
        <p:blipFill>
          <a:blip r:embed="rId2">
            <a:extLst/>
          </a:blip>
          <a:srcRect l="0" t="77300" r="62160" b="65"/>
          <a:stretch>
            <a:fillRect/>
          </a:stretch>
        </p:blipFill>
        <p:spPr>
          <a:xfrm>
            <a:off x="9305437" y="8154581"/>
            <a:ext cx="6157660" cy="318950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57"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58"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59" name="show_order() summarises the items from the menu that the user selected…"/>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show_order() summarises the items from the menu that the user selected</a:t>
            </a:r>
          </a:p>
          <a:p>
            <a:pPr>
              <a:lnSpc>
                <a:spcPct val="100000"/>
              </a:lnSpc>
              <a:defRPr sz="2200">
                <a:solidFill>
                  <a:schemeClr val="accent2"/>
                </a:solidFill>
              </a:defRPr>
            </a:pPr>
            <a:r>
              <a:t>checkout() allows the user to modify the order and OK it</a:t>
            </a:r>
          </a:p>
          <a:p>
            <a:pPr>
              <a:lnSpc>
                <a:spcPct val="100000"/>
              </a:lnSpc>
              <a:defRPr sz="2200">
                <a:solidFill>
                  <a:schemeClr val="accent2"/>
                </a:solidFill>
              </a:defRPr>
            </a:pPr>
            <a:r>
              <a:t>processing_order() reads the final order adds up the cooking time of each item and presents a progress bar indicating the time to wait. It’s not real time, it’s about a sixth of the actual time.</a:t>
            </a:r>
          </a:p>
        </p:txBody>
      </p:sp>
      <p:sp>
        <p:nvSpPr>
          <p:cNvPr id="260" name="Menu.py - show summary order"/>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Menu.py - show summary order </a:t>
            </a:r>
          </a:p>
        </p:txBody>
      </p:sp>
      <p:pic>
        <p:nvPicPr>
          <p:cNvPr id="261" name="03_Menu_03_showOrder.jpg" descr="03_Menu_03_showOrder.jpg"/>
          <p:cNvPicPr>
            <a:picLocks noChangeAspect="1"/>
          </p:cNvPicPr>
          <p:nvPr/>
        </p:nvPicPr>
        <p:blipFill>
          <a:blip r:embed="rId2">
            <a:extLst/>
          </a:blip>
          <a:srcRect l="0" t="1209" r="0" b="1209"/>
          <a:stretch>
            <a:fillRect/>
          </a:stretch>
        </p:blipFill>
        <p:spPr>
          <a:xfrm>
            <a:off x="1245108" y="3046577"/>
            <a:ext cx="11663893" cy="3428833"/>
          </a:xfrm>
          <a:prstGeom prst="rect">
            <a:avLst/>
          </a:prstGeom>
          <a:ln w="12700">
            <a:miter lim="400000"/>
          </a:ln>
        </p:spPr>
      </p:pic>
      <p:pic>
        <p:nvPicPr>
          <p:cNvPr id="262" name="03_Menu_04_CheckoutOrder.jpg" descr="03_Menu_04_CheckoutOrder.jpg"/>
          <p:cNvPicPr>
            <a:picLocks noChangeAspect="1"/>
          </p:cNvPicPr>
          <p:nvPr/>
        </p:nvPicPr>
        <p:blipFill>
          <a:blip r:embed="rId3">
            <a:extLst/>
          </a:blip>
          <a:srcRect l="613" t="0" r="613" b="0"/>
          <a:stretch>
            <a:fillRect/>
          </a:stretch>
        </p:blipFill>
        <p:spPr>
          <a:xfrm>
            <a:off x="1900935" y="5998043"/>
            <a:ext cx="8160044" cy="6398589"/>
          </a:xfrm>
          <a:prstGeom prst="rect">
            <a:avLst/>
          </a:prstGeom>
          <a:ln w="12700">
            <a:miter lim="400000"/>
          </a:ln>
        </p:spPr>
      </p:pic>
      <p:pic>
        <p:nvPicPr>
          <p:cNvPr id="263" name="03_Menu_05_processingOrder.jpg" descr="03_Menu_05_processingOrder.jpg"/>
          <p:cNvPicPr>
            <a:picLocks noChangeAspect="1"/>
          </p:cNvPicPr>
          <p:nvPr/>
        </p:nvPicPr>
        <p:blipFill>
          <a:blip r:embed="rId4">
            <a:extLst/>
          </a:blip>
          <a:stretch>
            <a:fillRect/>
          </a:stretch>
        </p:blipFill>
        <p:spPr>
          <a:xfrm>
            <a:off x="9055478" y="9790068"/>
            <a:ext cx="6657730" cy="279131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42"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43"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44" name="Proceeding with option 1, the user provides name and birthday data. From the existent user-database the program will save the information and will generate personal database and the code for “Robert” to login…"/>
          <p:cNvSpPr txBox="1"/>
          <p:nvPr/>
        </p:nvSpPr>
        <p:spPr>
          <a:xfrm>
            <a:off x="13922773" y="3973495"/>
            <a:ext cx="9528359"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Proceeding with option 1, the user provides name and birthday data. From the existent user-database the program will save the information and will generate personal database and the code for “Robert” to login </a:t>
            </a:r>
          </a:p>
          <a:p>
            <a:pPr>
              <a:defRPr sz="2200">
                <a:solidFill>
                  <a:schemeClr val="accent2"/>
                </a:solidFill>
              </a:defRPr>
            </a:pPr>
            <a:r>
              <a:t>As a registered user, Robert would have access to the extra offerings the restaurant has. See image with red square</a:t>
            </a:r>
          </a:p>
        </p:txBody>
      </p:sp>
      <p:pic>
        <p:nvPicPr>
          <p:cNvPr id="145" name="01 run and op 1 register 1.jpg" descr="01 run and op 1 register 1.jpg"/>
          <p:cNvPicPr>
            <a:picLocks noChangeAspect="1"/>
          </p:cNvPicPr>
          <p:nvPr/>
        </p:nvPicPr>
        <p:blipFill>
          <a:blip r:embed="rId2">
            <a:extLst/>
          </a:blip>
          <a:stretch>
            <a:fillRect/>
          </a:stretch>
        </p:blipFill>
        <p:spPr>
          <a:xfrm>
            <a:off x="3227006" y="2916529"/>
            <a:ext cx="7683501" cy="10401301"/>
          </a:xfrm>
          <a:prstGeom prst="rect">
            <a:avLst/>
          </a:prstGeom>
          <a:ln w="12700">
            <a:miter lim="400000"/>
          </a:ln>
        </p:spPr>
      </p:pic>
      <p:sp>
        <p:nvSpPr>
          <p:cNvPr id="146" name="Rectangle"/>
          <p:cNvSpPr/>
          <p:nvPr/>
        </p:nvSpPr>
        <p:spPr>
          <a:xfrm>
            <a:off x="3233927" y="11979474"/>
            <a:ext cx="3485390" cy="994529"/>
          </a:xfrm>
          <a:prstGeom prst="rect">
            <a:avLst/>
          </a:prstGeom>
          <a:ln w="25400">
            <a:solidFill>
              <a:srgbClr val="8F5731"/>
            </a:solidFill>
            <a:miter lim="400000"/>
          </a:ln>
        </p:spPr>
        <p:txBody>
          <a:bodyPr lIns="50800" tIns="50800" rIns="50800" bIns="50800" anchor="ctr"/>
          <a:lstStyle/>
          <a:p>
            <a:pPr algn="ctr">
              <a:lnSpc>
                <a:spcPct val="100000"/>
              </a:lnSpc>
              <a:spcBef>
                <a:spcPts val="0"/>
              </a:spcBef>
              <a:defRPr sz="5000">
                <a:effectLst>
                  <a:outerShdw sx="100000" sy="100000" kx="0" ky="0" algn="b" rotWithShape="0" blurRad="50800" dist="38100" dir="5400000">
                    <a:srgbClr val="000000"/>
                  </a:outerShdw>
                </a:effectLst>
                <a:latin typeface="+mn-lt"/>
                <a:ea typeface="+mn-ea"/>
                <a:cs typeface="+mn-cs"/>
                <a:sym typeface="Helvetica Neue Light"/>
              </a:defRPr>
            </a:pPr>
          </a:p>
        </p:txBody>
      </p:sp>
      <p:sp>
        <p:nvSpPr>
          <p:cNvPr id="147" name="Option 1 and menu"/>
          <p:cNvSpPr txBox="1"/>
          <p:nvPr/>
        </p:nvSpPr>
        <p:spPr>
          <a:xfrm>
            <a:off x="13833964" y="3030321"/>
            <a:ext cx="6338926"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Option 1 and menu</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65"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66"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267" name="After the user’s order has been complete and the time has also elapsed. The program will continue to line 216.…"/>
          <p:cNvSpPr txBox="1"/>
          <p:nvPr/>
        </p:nvSpPr>
        <p:spPr>
          <a:xfrm>
            <a:off x="15728460" y="4006007"/>
            <a:ext cx="7722672"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After the user’s order has been complete and the time has also elapsed. The program will continue to line 216.</a:t>
            </a:r>
          </a:p>
          <a:p>
            <a:pPr>
              <a:lnSpc>
                <a:spcPct val="100000"/>
              </a:lnSpc>
              <a:defRPr sz="2200">
                <a:solidFill>
                  <a:schemeClr val="accent2"/>
                </a:solidFill>
              </a:defRPr>
            </a:pPr>
            <a:r>
              <a:t>As explained before:</a:t>
            </a:r>
          </a:p>
          <a:p>
            <a:pPr>
              <a:lnSpc>
                <a:spcPct val="100000"/>
              </a:lnSpc>
              <a:defRPr sz="2200">
                <a:solidFill>
                  <a:schemeClr val="accent2"/>
                </a:solidFill>
              </a:defRPr>
            </a:pPr>
            <a:r>
              <a:t>“If a file for a registered user was activated/created in this instance, that files is deactivated/removed</a:t>
            </a:r>
          </a:p>
          <a:p>
            <a:pPr>
              <a:lnSpc>
                <a:spcPct val="100000"/>
              </a:lnSpc>
              <a:defRPr sz="2200">
                <a:solidFill>
                  <a:schemeClr val="accent2"/>
                </a:solidFill>
              </a:defRPr>
            </a:pPr>
            <a:r>
              <a:t>Come back message is displayed section ends</a:t>
            </a:r>
          </a:p>
          <a:p>
            <a:pPr>
              <a:lnSpc>
                <a:spcPct val="100000"/>
              </a:lnSpc>
              <a:defRPr sz="2200">
                <a:solidFill>
                  <a:schemeClr val="accent2"/>
                </a:solidFill>
              </a:defRPr>
            </a:pPr>
            <a:r>
              <a:t>The flow goes back to ordering_kiosk.py(main page) to continue or quit”</a:t>
            </a:r>
          </a:p>
        </p:txBody>
      </p:sp>
      <p:sp>
        <p:nvSpPr>
          <p:cNvPr id="268" name="Menu.py - review of run_menu()"/>
          <p:cNvSpPr txBox="1"/>
          <p:nvPr/>
        </p:nvSpPr>
        <p:spPr>
          <a:xfrm>
            <a:off x="15719660"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Menu.py - review of run_menu()</a:t>
            </a:r>
          </a:p>
        </p:txBody>
      </p:sp>
      <p:pic>
        <p:nvPicPr>
          <p:cNvPr id="269" name="03_Menu_01_run.jpg" descr="03_Menu_01_run.jpg"/>
          <p:cNvPicPr>
            <a:picLocks noChangeAspect="1"/>
          </p:cNvPicPr>
          <p:nvPr/>
        </p:nvPicPr>
        <p:blipFill>
          <a:blip r:embed="rId2">
            <a:extLst/>
          </a:blip>
          <a:stretch>
            <a:fillRect/>
          </a:stretch>
        </p:blipFill>
        <p:spPr>
          <a:xfrm>
            <a:off x="1341374" y="3046577"/>
            <a:ext cx="10931236" cy="10073617"/>
          </a:xfrm>
          <a:prstGeom prst="rect">
            <a:avLst/>
          </a:prstGeom>
          <a:ln w="12700">
            <a:miter lim="400000"/>
          </a:ln>
        </p:spPr>
      </p:pic>
      <p:pic>
        <p:nvPicPr>
          <p:cNvPr id="270" name="03_Menu_01a_run.jpg" descr="03_Menu_01a_run.jpg"/>
          <p:cNvPicPr>
            <a:picLocks noChangeAspect="1"/>
          </p:cNvPicPr>
          <p:nvPr/>
        </p:nvPicPr>
        <p:blipFill>
          <a:blip r:embed="rId3">
            <a:extLst/>
          </a:blip>
          <a:stretch>
            <a:fillRect/>
          </a:stretch>
        </p:blipFill>
        <p:spPr>
          <a:xfrm>
            <a:off x="7742428" y="4656647"/>
            <a:ext cx="6563345" cy="288206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72"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73" name="Register page automated test"/>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4500">
                <a:solidFill>
                  <a:schemeClr val="accent2">
                    <a:hueOff val="-2057865"/>
                    <a:satOff val="-1362"/>
                    <a:lumOff val="13058"/>
                  </a:schemeClr>
                </a:solidFill>
                <a:latin typeface="+mj-lt"/>
                <a:ea typeface="+mj-ea"/>
                <a:cs typeface="+mj-cs"/>
                <a:sym typeface="Courier New"/>
              </a:defRPr>
            </a:lvl1pPr>
          </a:lstStyle>
          <a:p>
            <a:pPr/>
            <a:r>
              <a:t>Register page automated test</a:t>
            </a:r>
          </a:p>
        </p:txBody>
      </p:sp>
      <p:sp>
        <p:nvSpPr>
          <p:cNvPr id="274" name="Line 19 is to test the initial step for the user to user the Kiosk.…"/>
          <p:cNvSpPr txBox="1"/>
          <p:nvPr/>
        </p:nvSpPr>
        <p:spPr>
          <a:xfrm>
            <a:off x="15728460" y="4835063"/>
            <a:ext cx="7722672" cy="697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Line 19 is to test the initial step for the user to user the Kiosk.</a:t>
            </a:r>
          </a:p>
          <a:p>
            <a:pPr>
              <a:lnSpc>
                <a:spcPct val="100000"/>
              </a:lnSpc>
              <a:defRPr sz="2200">
                <a:solidFill>
                  <a:schemeClr val="accent2"/>
                </a:solidFill>
              </a:defRPr>
            </a:pPr>
            <a:r>
              <a:t>It tests for 1, 2, 3, which correspond to register, login, visitor</a:t>
            </a:r>
          </a:p>
          <a:p>
            <a:pPr>
              <a:lnSpc>
                <a:spcPct val="100000"/>
              </a:lnSpc>
              <a:defRPr sz="2200">
                <a:solidFill>
                  <a:schemeClr val="accent2"/>
                </a:solidFill>
              </a:defRPr>
            </a:pPr>
            <a:r>
              <a:t>For the same section, line 30 test for bad inputs from the user</a:t>
            </a:r>
          </a:p>
          <a:p>
            <a:pPr>
              <a:lnSpc>
                <a:spcPct val="100000"/>
              </a:lnSpc>
              <a:defRPr sz="2200">
                <a:solidFill>
                  <a:schemeClr val="accent2"/>
                </a:solidFill>
              </a:defRPr>
            </a:pPr>
            <a:r>
              <a:t>Line 45 tests for the login section, several existing codes in user_database.json are tested here</a:t>
            </a:r>
          </a:p>
        </p:txBody>
      </p:sp>
      <p:sp>
        <p:nvSpPr>
          <p:cNvPr id="275" name="Testing user options inputs"/>
          <p:cNvSpPr txBox="1"/>
          <p:nvPr/>
        </p:nvSpPr>
        <p:spPr>
          <a:xfrm>
            <a:off x="15719660" y="3046577"/>
            <a:ext cx="7318441" cy="5637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Testing user options inputs</a:t>
            </a:r>
          </a:p>
        </p:txBody>
      </p:sp>
      <p:pic>
        <p:nvPicPr>
          <p:cNvPr id="276" name="pasted-movie.png" descr="pasted-movie.png"/>
          <p:cNvPicPr>
            <a:picLocks noChangeAspect="1"/>
          </p:cNvPicPr>
          <p:nvPr/>
        </p:nvPicPr>
        <p:blipFill>
          <a:blip r:embed="rId2">
            <a:extLst/>
          </a:blip>
          <a:stretch>
            <a:fillRect/>
          </a:stretch>
        </p:blipFill>
        <p:spPr>
          <a:xfrm>
            <a:off x="2474722" y="2916529"/>
            <a:ext cx="10686878" cy="1039442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78"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79" name="Json databases"/>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4500">
                <a:solidFill>
                  <a:schemeClr val="accent2">
                    <a:hueOff val="-2057865"/>
                    <a:satOff val="-1362"/>
                    <a:lumOff val="13058"/>
                  </a:schemeClr>
                </a:solidFill>
                <a:latin typeface="+mj-lt"/>
                <a:ea typeface="+mj-ea"/>
                <a:cs typeface="+mj-cs"/>
                <a:sym typeface="Courier New"/>
              </a:defRPr>
            </a:lvl1pPr>
          </a:lstStyle>
          <a:p>
            <a:pPr/>
            <a:r>
              <a:t>Json databases</a:t>
            </a:r>
          </a:p>
        </p:txBody>
      </p:sp>
      <p:sp>
        <p:nvSpPr>
          <p:cNvPr id="280" name="Menu.json and user_database.json are permanent databases that the program will use.…"/>
          <p:cNvSpPr txBox="1"/>
          <p:nvPr/>
        </p:nvSpPr>
        <p:spPr>
          <a:xfrm>
            <a:off x="15728460" y="4006007"/>
            <a:ext cx="7722672"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Menu.json and user_database.json are permanent databases that the program will use.</a:t>
            </a:r>
          </a:p>
          <a:p>
            <a:pPr>
              <a:lnSpc>
                <a:spcPct val="100000"/>
              </a:lnSpc>
              <a:defRPr sz="2200">
                <a:solidFill>
                  <a:schemeClr val="accent2"/>
                </a:solidFill>
              </a:defRPr>
            </a:pPr>
            <a:r>
              <a:t>As mentioned before when a new user registers a personal database is created, that is to keep track of consumption patterns and birthdays and discounts</a:t>
            </a:r>
          </a:p>
        </p:txBody>
      </p:sp>
      <p:sp>
        <p:nvSpPr>
          <p:cNvPr id="281" name="databases"/>
          <p:cNvSpPr txBox="1"/>
          <p:nvPr/>
        </p:nvSpPr>
        <p:spPr>
          <a:xfrm>
            <a:off x="15719660"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databases</a:t>
            </a:r>
          </a:p>
        </p:txBody>
      </p:sp>
      <p:pic>
        <p:nvPicPr>
          <p:cNvPr id="282" name="pasted-movie.png" descr="pasted-movie.png"/>
          <p:cNvPicPr>
            <a:picLocks noChangeAspect="1"/>
          </p:cNvPicPr>
          <p:nvPr/>
        </p:nvPicPr>
        <p:blipFill>
          <a:blip r:embed="rId2">
            <a:extLst/>
          </a:blip>
          <a:stretch>
            <a:fillRect/>
          </a:stretch>
        </p:blipFill>
        <p:spPr>
          <a:xfrm>
            <a:off x="1007741" y="2771651"/>
            <a:ext cx="4202306" cy="10357098"/>
          </a:xfrm>
          <a:prstGeom prst="rect">
            <a:avLst/>
          </a:prstGeom>
          <a:ln w="12700">
            <a:miter lim="400000"/>
          </a:ln>
        </p:spPr>
      </p:pic>
      <p:pic>
        <p:nvPicPr>
          <p:cNvPr id="283" name="pasted-movie.png" descr="pasted-movie.png"/>
          <p:cNvPicPr>
            <a:picLocks noChangeAspect="1"/>
          </p:cNvPicPr>
          <p:nvPr/>
        </p:nvPicPr>
        <p:blipFill>
          <a:blip r:embed="rId3">
            <a:extLst/>
          </a:blip>
          <a:stretch>
            <a:fillRect/>
          </a:stretch>
        </p:blipFill>
        <p:spPr>
          <a:xfrm>
            <a:off x="6424421" y="2771651"/>
            <a:ext cx="4068861" cy="10357098"/>
          </a:xfrm>
          <a:prstGeom prst="rect">
            <a:avLst/>
          </a:prstGeom>
          <a:ln w="12700">
            <a:miter lim="400000"/>
          </a:ln>
        </p:spPr>
      </p:pic>
      <p:pic>
        <p:nvPicPr>
          <p:cNvPr id="284" name="pasted-movie.png" descr="pasted-movie.png"/>
          <p:cNvPicPr>
            <a:picLocks noChangeAspect="1"/>
          </p:cNvPicPr>
          <p:nvPr/>
        </p:nvPicPr>
        <p:blipFill>
          <a:blip r:embed="rId4">
            <a:extLst/>
          </a:blip>
          <a:stretch>
            <a:fillRect/>
          </a:stretch>
        </p:blipFill>
        <p:spPr>
          <a:xfrm>
            <a:off x="10066497" y="2769615"/>
            <a:ext cx="4251005" cy="1036117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pic>
        <p:nvPicPr>
          <p:cNvPr id="286" name="pasted-movie.png" descr="pasted-movie.png"/>
          <p:cNvPicPr>
            <a:picLocks noChangeAspect="1"/>
          </p:cNvPicPr>
          <p:nvPr/>
        </p:nvPicPr>
        <p:blipFill>
          <a:blip r:embed="rId2">
            <a:extLst/>
          </a:blip>
          <a:srcRect l="0" t="0" r="23503" b="0"/>
          <a:stretch>
            <a:fillRect/>
          </a:stretch>
        </p:blipFill>
        <p:spPr>
          <a:xfrm>
            <a:off x="972611" y="4452111"/>
            <a:ext cx="13406693" cy="7874001"/>
          </a:xfrm>
          <a:prstGeom prst="rect">
            <a:avLst/>
          </a:prstGeom>
          <a:ln w="12700">
            <a:miter lim="400000"/>
          </a:ln>
        </p:spPr>
      </p:pic>
      <p:sp>
        <p:nvSpPr>
          <p:cNvPr id="287"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88" name="Libraries or other code part of the build"/>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4500">
                <a:solidFill>
                  <a:schemeClr val="accent2">
                    <a:hueOff val="-2057865"/>
                    <a:satOff val="-1362"/>
                    <a:lumOff val="13058"/>
                  </a:schemeClr>
                </a:solidFill>
                <a:latin typeface="+mj-lt"/>
                <a:ea typeface="+mj-ea"/>
                <a:cs typeface="+mj-cs"/>
                <a:sym typeface="Courier New"/>
              </a:defRPr>
            </a:lvl1pPr>
          </a:lstStyle>
          <a:p>
            <a:pPr/>
            <a:r>
              <a:t>Libraries or other code part of the build</a:t>
            </a:r>
          </a:p>
        </p:txBody>
      </p:sp>
      <p:sp>
        <p:nvSpPr>
          <p:cNvPr id="289" name="RUN_SSKiosk.sh has prebuilt commands to help running the entire app…"/>
          <p:cNvSpPr txBox="1"/>
          <p:nvPr/>
        </p:nvSpPr>
        <p:spPr>
          <a:xfrm>
            <a:off x="15728460" y="4006007"/>
            <a:ext cx="7722672"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RUN_SSKiosk.sh has prebuilt commands to help running the entire app</a:t>
            </a:r>
          </a:p>
          <a:p>
            <a:pPr>
              <a:lnSpc>
                <a:spcPct val="100000"/>
              </a:lnSpc>
              <a:defRPr sz="2200">
                <a:solidFill>
                  <a:schemeClr val="accent2"/>
                </a:solidFill>
              </a:defRPr>
            </a:pPr>
            <a:r>
              <a:t>And if statement checks for python to be installed it also checks for a virtual environment.</a:t>
            </a:r>
          </a:p>
          <a:p>
            <a:pPr>
              <a:lnSpc>
                <a:spcPct val="100000"/>
              </a:lnSpc>
              <a:defRPr sz="2200">
                <a:solidFill>
                  <a:schemeClr val="accent2"/>
                </a:solidFill>
              </a:defRPr>
            </a:pPr>
            <a:r>
              <a:t>If not problems it continues to create the venv, install requirements and finally run the the main kiosk file</a:t>
            </a:r>
          </a:p>
          <a:p>
            <a:pPr>
              <a:lnSpc>
                <a:spcPct val="100000"/>
              </a:lnSpc>
              <a:defRPr sz="2200">
                <a:solidFill>
                  <a:schemeClr val="accent2"/>
                </a:solidFill>
              </a:defRPr>
            </a:pPr>
            <a:r>
              <a:t>The the user quits the venv is deactivated</a:t>
            </a:r>
          </a:p>
          <a:p>
            <a:pPr>
              <a:lnSpc>
                <a:spcPct val="100000"/>
              </a:lnSpc>
              <a:defRPr sz="2200">
                <a:solidFill>
                  <a:schemeClr val="accent2"/>
                </a:solidFill>
              </a:defRPr>
            </a:pPr>
            <a:r>
              <a:t>When the if statement is not satisfied, instructions on how to solve the problem are displayed</a:t>
            </a:r>
          </a:p>
          <a:p>
            <a:pPr>
              <a:lnSpc>
                <a:spcPct val="100000"/>
              </a:lnSpc>
              <a:defRPr sz="2200">
                <a:solidFill>
                  <a:schemeClr val="accent2"/>
                </a:solidFill>
              </a:defRPr>
            </a:pPr>
          </a:p>
          <a:p>
            <a:pPr>
              <a:lnSpc>
                <a:spcPct val="100000"/>
              </a:lnSpc>
              <a:defRPr sz="2200">
                <a:solidFill>
                  <a:schemeClr val="accent2"/>
                </a:solidFill>
              </a:defRPr>
            </a:pPr>
            <a:r>
              <a:t>Requirements.txt are the libraries to be installed</a:t>
            </a:r>
          </a:p>
        </p:txBody>
      </p:sp>
      <p:sp>
        <p:nvSpPr>
          <p:cNvPr id="290" name="Executable file"/>
          <p:cNvSpPr txBox="1"/>
          <p:nvPr/>
        </p:nvSpPr>
        <p:spPr>
          <a:xfrm>
            <a:off x="15719660"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Executable file</a:t>
            </a:r>
          </a:p>
        </p:txBody>
      </p:sp>
      <p:pic>
        <p:nvPicPr>
          <p:cNvPr id="291" name="Screenshot 2023-12-24 at 4.47.00 pm.png" descr="Screenshot 2023-12-24 at 4.47.00 pm.png"/>
          <p:cNvPicPr>
            <a:picLocks noChangeAspect="1"/>
          </p:cNvPicPr>
          <p:nvPr/>
        </p:nvPicPr>
        <p:blipFill>
          <a:blip r:embed="rId3">
            <a:extLst/>
          </a:blip>
          <a:stretch>
            <a:fillRect/>
          </a:stretch>
        </p:blipFill>
        <p:spPr>
          <a:xfrm>
            <a:off x="9802923" y="3819781"/>
            <a:ext cx="3935774" cy="487972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93"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294" name="Libraries or other code part of the build"/>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4500">
                <a:solidFill>
                  <a:schemeClr val="accent2">
                    <a:hueOff val="-2057865"/>
                    <a:satOff val="-1362"/>
                    <a:lumOff val="13058"/>
                  </a:schemeClr>
                </a:solidFill>
                <a:latin typeface="+mj-lt"/>
                <a:ea typeface="+mj-ea"/>
                <a:cs typeface="+mj-cs"/>
                <a:sym typeface="Courier New"/>
              </a:defRPr>
            </a:lvl1pPr>
          </a:lstStyle>
          <a:p>
            <a:pPr/>
            <a:r>
              <a:t>Libraries or other code part of the build</a:t>
            </a:r>
          </a:p>
        </p:txBody>
      </p:sp>
      <p:sp>
        <p:nvSpPr>
          <p:cNvPr id="295" name="A simple file to setup the progress bar that shows when the order has been completed."/>
          <p:cNvSpPr txBox="1"/>
          <p:nvPr/>
        </p:nvSpPr>
        <p:spPr>
          <a:xfrm>
            <a:off x="15728460" y="4006007"/>
            <a:ext cx="7722672"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defRPr sz="2200">
                <a:solidFill>
                  <a:schemeClr val="accent2"/>
                </a:solidFill>
              </a:defRPr>
            </a:lvl1pPr>
          </a:lstStyle>
          <a:p>
            <a:pPr/>
            <a:r>
              <a:t>A simple file to setup the progress bar that shows when the order has been completed.</a:t>
            </a:r>
          </a:p>
        </p:txBody>
      </p:sp>
      <p:sp>
        <p:nvSpPr>
          <p:cNvPr id="296" name="features.py"/>
          <p:cNvSpPr txBox="1"/>
          <p:nvPr/>
        </p:nvSpPr>
        <p:spPr>
          <a:xfrm>
            <a:off x="15719660"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3">
              <a:lnSpc>
                <a:spcPct val="100000"/>
              </a:lnSpc>
              <a:spcBef>
                <a:spcPts val="5100"/>
              </a:spcBef>
              <a:defRPr sz="3000">
                <a:solidFill>
                  <a:schemeClr val="accent2">
                    <a:hueOff val="-2057865"/>
                    <a:satOff val="-1362"/>
                    <a:lumOff val="13058"/>
                  </a:schemeClr>
                </a:solidFill>
                <a:latin typeface="+mj-lt"/>
                <a:ea typeface="+mj-ea"/>
                <a:cs typeface="+mj-cs"/>
                <a:sym typeface="Courier New"/>
              </a:defRPr>
            </a:pPr>
            <a:r>
              <a:t>features.py</a:t>
            </a:r>
          </a:p>
        </p:txBody>
      </p:sp>
      <p:pic>
        <p:nvPicPr>
          <p:cNvPr id="297" name="pasted-movie.png" descr="pasted-movie.png"/>
          <p:cNvPicPr>
            <a:picLocks noChangeAspect="1"/>
          </p:cNvPicPr>
          <p:nvPr/>
        </p:nvPicPr>
        <p:blipFill>
          <a:blip r:embed="rId2">
            <a:extLst/>
          </a:blip>
          <a:stretch>
            <a:fillRect/>
          </a:stretch>
        </p:blipFill>
        <p:spPr>
          <a:xfrm>
            <a:off x="4230877" y="2916529"/>
            <a:ext cx="7179762" cy="383956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299" name="Personal overview"/>
          <p:cNvSpPr txBox="1"/>
          <p:nvPr>
            <p:ph type="ctrTitle"/>
          </p:nvPr>
        </p:nvSpPr>
        <p:spPr>
          <a:xfrm>
            <a:off x="546608" y="616546"/>
            <a:ext cx="23675470" cy="1019928"/>
          </a:xfrm>
          <a:prstGeom prst="rect">
            <a:avLst/>
          </a:prstGeom>
        </p:spPr>
        <p:txBody>
          <a:bodyPr/>
          <a:lstStyle>
            <a:lvl1pPr defTabSz="660400">
              <a:defRPr sz="6400"/>
            </a:lvl1pPr>
          </a:lstStyle>
          <a:p>
            <a:pPr/>
            <a:r>
              <a:t>Personal overview</a:t>
            </a:r>
          </a:p>
        </p:txBody>
      </p:sp>
      <p:sp>
        <p:nvSpPr>
          <p:cNvPr id="300" name="The development/build process including challenges, ethical issues, favourite parts, et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02615">
              <a:lnSpc>
                <a:spcPct val="100000"/>
              </a:lnSpc>
              <a:spcBef>
                <a:spcPts val="3700"/>
              </a:spcBef>
              <a:defRPr sz="3285">
                <a:solidFill>
                  <a:schemeClr val="accent2">
                    <a:hueOff val="-2057865"/>
                    <a:satOff val="-1362"/>
                    <a:lumOff val="13058"/>
                  </a:schemeClr>
                </a:solidFill>
                <a:latin typeface="+mj-lt"/>
                <a:ea typeface="+mj-ea"/>
                <a:cs typeface="+mj-cs"/>
                <a:sym typeface="Courier New"/>
              </a:defRPr>
            </a:lvl1pPr>
          </a:lstStyle>
          <a:p>
            <a:pPr/>
            <a:r>
              <a:t>The development/build process including challenges, ethical issues, favourite parts, etc</a:t>
            </a:r>
          </a:p>
        </p:txBody>
      </p:sp>
      <p:sp>
        <p:nvSpPr>
          <p:cNvPr id="301" name="Development and build"/>
          <p:cNvSpPr txBox="1"/>
          <p:nvPr/>
        </p:nvSpPr>
        <p:spPr>
          <a:xfrm>
            <a:off x="778881"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3">
              <a:lnSpc>
                <a:spcPct val="100000"/>
              </a:lnSpc>
              <a:spcBef>
                <a:spcPts val="5100"/>
              </a:spcBef>
              <a:defRPr sz="3000">
                <a:solidFill>
                  <a:schemeClr val="accent2">
                    <a:hueOff val="-2057865"/>
                    <a:satOff val="-1362"/>
                    <a:lumOff val="13058"/>
                  </a:schemeClr>
                </a:solidFill>
                <a:latin typeface="+mj-lt"/>
                <a:ea typeface="+mj-ea"/>
                <a:cs typeface="+mj-cs"/>
                <a:sym typeface="Courier New"/>
              </a:defRPr>
            </a:pPr>
            <a:r>
              <a:t>Development and build</a:t>
            </a:r>
          </a:p>
        </p:txBody>
      </p:sp>
      <p:sp>
        <p:nvSpPr>
          <p:cNvPr id="302" name="A simple file to setup the progress bar that shows when the order has been completed."/>
          <p:cNvSpPr txBox="1"/>
          <p:nvPr/>
        </p:nvSpPr>
        <p:spPr>
          <a:xfrm>
            <a:off x="966499" y="4366869"/>
            <a:ext cx="6943204" cy="8556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0735">
              <a:lnSpc>
                <a:spcPct val="100000"/>
              </a:lnSpc>
              <a:spcBef>
                <a:spcPts val="2800"/>
              </a:spcBef>
              <a:defRPr sz="2134">
                <a:solidFill>
                  <a:schemeClr val="accent2"/>
                </a:solidFill>
              </a:defRPr>
            </a:pPr>
            <a:r>
              <a:t>At first, turning this project around felt like a big challenge. I had to keep reminding myself to take it step by step and not get overwhelmed by the whole thing. Each line of code was like solving its own little puzzle, and some parts were really tricky.</a:t>
            </a:r>
          </a:p>
          <a:p>
            <a:pPr defTabSz="800735">
              <a:lnSpc>
                <a:spcPct val="100000"/>
              </a:lnSpc>
              <a:spcBef>
                <a:spcPts val="2800"/>
              </a:spcBef>
              <a:defRPr sz="2134">
                <a:solidFill>
                  <a:schemeClr val="accent2"/>
                </a:solidFill>
              </a:defRPr>
            </a:pPr>
            <a:r>
              <a:t>There was a moment when things went smoothly, especially when users were choosing how to use the app on the register page. But later on, when I tried to test the project using pytest, that's when things got tough. Figuring out pytest was really hard for me, and I could only manage a few tests. If I wanted to test every single part of the app, it seemed like I'd need to change quite a bit in what I thought was good code for a beginner. It's okay, but it might not be easy to keep up or grow in the future. This journey has taught me a lot, showing me how important it is to have code that's easy to work with and can handle more stuff as things get bigger.</a:t>
            </a:r>
          </a:p>
        </p:txBody>
      </p:sp>
      <p:sp>
        <p:nvSpPr>
          <p:cNvPr id="303" name="A simple file to setup the progress bar that shows when the order has been completed."/>
          <p:cNvSpPr txBox="1"/>
          <p:nvPr/>
        </p:nvSpPr>
        <p:spPr>
          <a:xfrm>
            <a:off x="9155606" y="4366869"/>
            <a:ext cx="6943203" cy="8556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00735">
              <a:lnSpc>
                <a:spcPct val="100000"/>
              </a:lnSpc>
              <a:spcBef>
                <a:spcPts val="2800"/>
              </a:spcBef>
              <a:defRPr sz="2134">
                <a:solidFill>
                  <a:schemeClr val="accent2"/>
                </a:solidFill>
              </a:defRPr>
            </a:pPr>
            <a:r>
              <a:t>A substantial ethical concern embedded in this application revolves around the acquisition and retention of user information. When users register, we're not merely gathering their details but also tasked with securely storing this sensitive data. This extends beyond a technical challenge to a profound ethical responsibility. Proper handling of user information is paramount to ensure privacy and prevent any form of misuse.</a:t>
            </a:r>
          </a:p>
          <a:p>
            <a:pPr defTabSz="800735">
              <a:lnSpc>
                <a:spcPct val="100000"/>
              </a:lnSpc>
              <a:spcBef>
                <a:spcPts val="2800"/>
              </a:spcBef>
              <a:defRPr sz="2134">
                <a:solidFill>
                  <a:schemeClr val="accent2"/>
                </a:solidFill>
              </a:defRPr>
            </a:pPr>
            <a:r>
              <a:t>Implementing robust security measures, such as encryption and secure storage practices, becomes imperative. It's not just about writing code to manage this data; it's about adhering to ethical principles of data protection. As stewards of user data, there's a significant responsibility to treat this information with utmost care, akin to safeguarding a vault of personal secrets. Ensuring that our application upholds privacy standards and employs secure practices in managing user data is not only a technical necessity but an ethical imperative for responsible software development.</a:t>
            </a:r>
          </a:p>
        </p:txBody>
      </p:sp>
      <p:sp>
        <p:nvSpPr>
          <p:cNvPr id="304" name="A simple file to setup the progress bar that shows when the order has been completed."/>
          <p:cNvSpPr txBox="1"/>
          <p:nvPr/>
        </p:nvSpPr>
        <p:spPr>
          <a:xfrm>
            <a:off x="16759496" y="4366869"/>
            <a:ext cx="6943203" cy="8556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defRPr sz="2200">
                <a:solidFill>
                  <a:schemeClr val="accent2"/>
                </a:solidFill>
              </a:defRPr>
            </a:pPr>
            <a:r>
              <a:t>Keeping the pain and the sleepless hours, this project was heaps of fun, I learned tons and had to push myself very hard to accomplish what I have.</a:t>
            </a:r>
          </a:p>
          <a:p>
            <a:pPr>
              <a:lnSpc>
                <a:spcPct val="100000"/>
              </a:lnSpc>
              <a:defRPr sz="2200">
                <a:solidFill>
                  <a:schemeClr val="accent2"/>
                </a:solidFill>
              </a:defRPr>
            </a:pPr>
            <a:r>
              <a:t>While I would have liked to be more thorough with my pytest, in all honesty I thought I wasn’t going to make it at all. So, yay for me I guess.</a:t>
            </a:r>
          </a:p>
          <a:p>
            <a:pPr>
              <a:lnSpc>
                <a:spcPct val="100000"/>
              </a:lnSpc>
              <a:defRPr sz="2200">
                <a:solidFill>
                  <a:schemeClr val="accent2"/>
                </a:solidFill>
              </a:defRPr>
            </a:pPr>
            <a:r>
              <a:t>Register page over all but login code recovery somehow was lots of fun, I think there are moments your brain is connected to the idea and synched with the code and logic of it </a:t>
            </a:r>
          </a:p>
        </p:txBody>
      </p:sp>
      <p:sp>
        <p:nvSpPr>
          <p:cNvPr id="305" name="Ethical issues"/>
          <p:cNvSpPr txBox="1"/>
          <p:nvPr/>
        </p:nvSpPr>
        <p:spPr>
          <a:xfrm>
            <a:off x="9147673" y="3046577"/>
            <a:ext cx="663899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3">
              <a:lnSpc>
                <a:spcPct val="100000"/>
              </a:lnSpc>
              <a:spcBef>
                <a:spcPts val="5100"/>
              </a:spcBef>
              <a:defRPr sz="3000">
                <a:solidFill>
                  <a:schemeClr val="accent2">
                    <a:hueOff val="-2057865"/>
                    <a:satOff val="-1362"/>
                    <a:lumOff val="13058"/>
                  </a:schemeClr>
                </a:solidFill>
                <a:latin typeface="+mj-lt"/>
                <a:ea typeface="+mj-ea"/>
                <a:cs typeface="+mj-cs"/>
                <a:sym typeface="Courier New"/>
              </a:defRPr>
            </a:pPr>
            <a:r>
              <a:t>Ethical issues</a:t>
            </a:r>
          </a:p>
        </p:txBody>
      </p:sp>
      <p:sp>
        <p:nvSpPr>
          <p:cNvPr id="306" name="Favourite parts"/>
          <p:cNvSpPr txBox="1"/>
          <p:nvPr/>
        </p:nvSpPr>
        <p:spPr>
          <a:xfrm>
            <a:off x="16837015" y="3046577"/>
            <a:ext cx="663899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3">
              <a:lnSpc>
                <a:spcPct val="100000"/>
              </a:lnSpc>
              <a:spcBef>
                <a:spcPts val="5100"/>
              </a:spcBef>
              <a:defRPr sz="3000">
                <a:solidFill>
                  <a:schemeClr val="accent2">
                    <a:hueOff val="-2057865"/>
                    <a:satOff val="-1362"/>
                    <a:lumOff val="13058"/>
                  </a:schemeClr>
                </a:solidFill>
                <a:latin typeface="+mj-lt"/>
                <a:ea typeface="+mj-ea"/>
                <a:cs typeface="+mj-cs"/>
                <a:sym typeface="Courier New"/>
              </a:defRPr>
            </a:pPr>
            <a:r>
              <a:t>Favourite parts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308" name="Thanks…"/>
          <p:cNvSpPr txBox="1"/>
          <p:nvPr>
            <p:ph type="ctrTitle"/>
          </p:nvPr>
        </p:nvSpPr>
        <p:spPr>
          <a:xfrm>
            <a:off x="7668766" y="7122133"/>
            <a:ext cx="9046468" cy="2836409"/>
          </a:xfrm>
          <a:prstGeom prst="rect">
            <a:avLst/>
          </a:prstGeom>
        </p:spPr>
        <p:txBody>
          <a:bodyPr/>
          <a:lstStyle/>
          <a:p>
            <a:pPr defTabSz="808990">
              <a:lnSpc>
                <a:spcPct val="10000"/>
              </a:lnSpc>
              <a:spcBef>
                <a:spcPts val="4900"/>
              </a:spcBef>
              <a:defRPr sz="4410">
                <a:solidFill>
                  <a:schemeClr val="accent2">
                    <a:hueOff val="-2057865"/>
                    <a:satOff val="-1362"/>
                    <a:lumOff val="13058"/>
                  </a:schemeClr>
                </a:solidFill>
              </a:defRPr>
            </a:pPr>
          </a:p>
          <a:p>
            <a:pPr defTabSz="808990">
              <a:lnSpc>
                <a:spcPct val="10000"/>
              </a:lnSpc>
              <a:spcBef>
                <a:spcPts val="4900"/>
              </a:spcBef>
              <a:defRPr sz="4410">
                <a:solidFill>
                  <a:schemeClr val="accent2">
                    <a:hueOff val="-2057865"/>
                    <a:satOff val="-1362"/>
                    <a:lumOff val="13058"/>
                  </a:schemeClr>
                </a:solidFill>
              </a:defRPr>
            </a:pPr>
            <a:r>
              <a:t>Thanks</a:t>
            </a:r>
          </a:p>
          <a:p>
            <a:pPr defTabSz="808990">
              <a:lnSpc>
                <a:spcPct val="10000"/>
              </a:lnSpc>
              <a:spcBef>
                <a:spcPts val="4900"/>
              </a:spcBef>
              <a:defRPr sz="4410">
                <a:solidFill>
                  <a:schemeClr val="accent2">
                    <a:hueOff val="-2057865"/>
                    <a:satOff val="-1362"/>
                    <a:lumOff val="13058"/>
                  </a:schemeClr>
                </a:solidFill>
              </a:defRPr>
            </a:pPr>
            <a:r>
              <a:t>Gustavo Jimenez</a:t>
            </a:r>
          </a:p>
        </p:txBody>
      </p:sp>
      <p:sp>
        <p:nvSpPr>
          <p:cNvPr id="309" name="Self serving kiosk"/>
          <p:cNvSpPr txBox="1"/>
          <p:nvPr/>
        </p:nvSpPr>
        <p:spPr>
          <a:xfrm>
            <a:off x="5569139" y="4976340"/>
            <a:ext cx="13245722" cy="1280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a:lnSpc>
                <a:spcPct val="100000"/>
              </a:lnSpc>
              <a:spcBef>
                <a:spcPts val="0"/>
              </a:spcBef>
              <a:defRPr sz="8000">
                <a:solidFill>
                  <a:srgbClr val="000000"/>
                </a:solidFill>
                <a:latin typeface="+mj-lt"/>
                <a:ea typeface="+mj-ea"/>
                <a:cs typeface="+mj-cs"/>
                <a:sym typeface="Courier New"/>
              </a:defRPr>
            </a:lvl1pPr>
          </a:lstStyle>
          <a:p>
            <a:pPr/>
            <a:r>
              <a:t>Self serving kiosk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49"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50"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51" name="Here in the menu section the user only has to select the desire item by typing the code in yellow. The user selection is kept in a temporary list until the user has typed “done”, this action then will create the order in a separate json file.…"/>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Here in the menu section the user only has to select the desire item by typing the code in yellow. The user selection is kept in a temporary list until the user has typed “</a:t>
            </a:r>
            <a:r>
              <a:t>done</a:t>
            </a:r>
            <a:r>
              <a:t>”, this action then will create the order in a separate json file.</a:t>
            </a:r>
          </a:p>
          <a:p>
            <a:pPr>
              <a:defRPr sz="2200">
                <a:solidFill>
                  <a:schemeClr val="accent2"/>
                </a:solidFill>
              </a:defRPr>
            </a:pPr>
            <a:r>
              <a:t>After the user has added the items from the menu, a summary of the order is shown for the user to confirm or remove unwanted items.</a:t>
            </a:r>
          </a:p>
          <a:p>
            <a:pPr>
              <a:defRPr sz="2200">
                <a:solidFill>
                  <a:schemeClr val="accent2"/>
                </a:solidFill>
              </a:defRPr>
            </a:pPr>
          </a:p>
        </p:txBody>
      </p:sp>
      <p:sp>
        <p:nvSpPr>
          <p:cNvPr id="152" name="menu order"/>
          <p:cNvSpPr txBox="1"/>
          <p:nvPr/>
        </p:nvSpPr>
        <p:spPr>
          <a:xfrm>
            <a:off x="16109804" y="3046577"/>
            <a:ext cx="6338926"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 order</a:t>
            </a:r>
          </a:p>
        </p:txBody>
      </p:sp>
      <p:pic>
        <p:nvPicPr>
          <p:cNvPr id="153" name="00 01 show menu and order.jpg" descr="00 01 show menu and order.jpg"/>
          <p:cNvPicPr>
            <a:picLocks noChangeAspect="1"/>
          </p:cNvPicPr>
          <p:nvPr/>
        </p:nvPicPr>
        <p:blipFill>
          <a:blip r:embed="rId2">
            <a:extLst/>
          </a:blip>
          <a:stretch>
            <a:fillRect/>
          </a:stretch>
        </p:blipFill>
        <p:spPr>
          <a:xfrm>
            <a:off x="993457" y="2916529"/>
            <a:ext cx="7683501" cy="10401301"/>
          </a:xfrm>
          <a:prstGeom prst="rect">
            <a:avLst/>
          </a:prstGeom>
          <a:ln w="12700">
            <a:miter lim="400000"/>
          </a:ln>
        </p:spPr>
      </p:pic>
      <p:pic>
        <p:nvPicPr>
          <p:cNvPr id="154" name="00 02 select items show order.jpg" descr="00 02 select items show order.jpg"/>
          <p:cNvPicPr>
            <a:picLocks noChangeAspect="1"/>
          </p:cNvPicPr>
          <p:nvPr/>
        </p:nvPicPr>
        <p:blipFill>
          <a:blip r:embed="rId3">
            <a:extLst/>
          </a:blip>
          <a:stretch>
            <a:fillRect/>
          </a:stretch>
        </p:blipFill>
        <p:spPr>
          <a:xfrm>
            <a:off x="7720393" y="2916529"/>
            <a:ext cx="7683501" cy="104013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56"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57"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58" name="The first image shows that an item, D2 has been removed from the order and and a new order summary is displayed after the user has type “done” once again.…"/>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The first image shows that an item, D2 has been removed from the order and and a new order summary is displayed after the user has type “done” once again.</a:t>
            </a:r>
          </a:p>
          <a:p>
            <a:pPr>
              <a:defRPr sz="2200">
                <a:solidFill>
                  <a:schemeClr val="accent2"/>
                </a:solidFill>
              </a:defRPr>
            </a:pPr>
            <a:r>
              <a:t>In the second image the user has finally OK’ed the order. A Message of showing the order is now being prepared plus a time to wait is displayed.</a:t>
            </a:r>
          </a:p>
          <a:p>
            <a:pPr>
              <a:defRPr sz="2200">
                <a:solidFill>
                  <a:schemeClr val="accent2"/>
                </a:solidFill>
              </a:defRPr>
            </a:pPr>
          </a:p>
        </p:txBody>
      </p:sp>
      <p:sp>
        <p:nvSpPr>
          <p:cNvPr id="159" name="menu order - confirmation"/>
          <p:cNvSpPr txBox="1"/>
          <p:nvPr/>
        </p:nvSpPr>
        <p:spPr>
          <a:xfrm>
            <a:off x="16109804" y="3046577"/>
            <a:ext cx="6338926"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 order - confirmation</a:t>
            </a:r>
          </a:p>
        </p:txBody>
      </p:sp>
      <p:pic>
        <p:nvPicPr>
          <p:cNvPr id="160" name="00 03 remove items show order.jpg" descr="00 03 remove items show order.jpg"/>
          <p:cNvPicPr>
            <a:picLocks noChangeAspect="1"/>
          </p:cNvPicPr>
          <p:nvPr/>
        </p:nvPicPr>
        <p:blipFill>
          <a:blip r:embed="rId2">
            <a:extLst/>
          </a:blip>
          <a:stretch>
            <a:fillRect/>
          </a:stretch>
        </p:blipFill>
        <p:spPr>
          <a:xfrm>
            <a:off x="993457" y="2916529"/>
            <a:ext cx="7683501" cy="10401301"/>
          </a:xfrm>
          <a:prstGeom prst="rect">
            <a:avLst/>
          </a:prstGeom>
          <a:ln w="12700">
            <a:miter lim="400000"/>
          </a:ln>
        </p:spPr>
      </p:pic>
      <p:pic>
        <p:nvPicPr>
          <p:cNvPr id="161" name="00 04 oreder complete and wait time.jpg" descr="00 04 oreder complete and wait time.jpg"/>
          <p:cNvPicPr>
            <a:picLocks noChangeAspect="1"/>
          </p:cNvPicPr>
          <p:nvPr/>
        </p:nvPicPr>
        <p:blipFill>
          <a:blip r:embed="rId3">
            <a:extLst/>
          </a:blip>
          <a:stretch>
            <a:fillRect/>
          </a:stretch>
        </p:blipFill>
        <p:spPr>
          <a:xfrm>
            <a:off x="7720393" y="2916529"/>
            <a:ext cx="7683501" cy="104013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63"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64"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65" name="The first image shows that an item, D2 has been removed from the order and and a new order summary is displayed after the user has type “done” once again.…"/>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The first image shows that an item, D2 has been removed from the order and and a new order summary is displayed after the user has type “done” once again.</a:t>
            </a:r>
          </a:p>
          <a:p>
            <a:pPr>
              <a:defRPr sz="2200">
                <a:solidFill>
                  <a:schemeClr val="accent2"/>
                </a:solidFill>
              </a:defRPr>
            </a:pPr>
            <a:r>
              <a:t>In the second image the user has finally OK’ed the order. A Message of showing the order is now being prepared plus a time to wait is displayed.</a:t>
            </a:r>
          </a:p>
          <a:p>
            <a:pPr>
              <a:defRPr sz="2200">
                <a:solidFill>
                  <a:schemeClr val="accent2"/>
                </a:solidFill>
              </a:defRPr>
            </a:pPr>
          </a:p>
        </p:txBody>
      </p:sp>
      <p:sp>
        <p:nvSpPr>
          <p:cNvPr id="166" name="menu order - confirmation"/>
          <p:cNvSpPr txBox="1"/>
          <p:nvPr/>
        </p:nvSpPr>
        <p:spPr>
          <a:xfrm>
            <a:off x="16109804" y="3046577"/>
            <a:ext cx="6338926"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menu order - confirmation</a:t>
            </a:r>
          </a:p>
        </p:txBody>
      </p:sp>
      <p:pic>
        <p:nvPicPr>
          <p:cNvPr id="167" name="00 03 remove items show order.jpg" descr="00 03 remove items show order.jpg"/>
          <p:cNvPicPr>
            <a:picLocks noChangeAspect="1"/>
          </p:cNvPicPr>
          <p:nvPr/>
        </p:nvPicPr>
        <p:blipFill>
          <a:blip r:embed="rId2">
            <a:extLst/>
          </a:blip>
          <a:stretch>
            <a:fillRect/>
          </a:stretch>
        </p:blipFill>
        <p:spPr>
          <a:xfrm>
            <a:off x="993457" y="2916529"/>
            <a:ext cx="7683501" cy="10401301"/>
          </a:xfrm>
          <a:prstGeom prst="rect">
            <a:avLst/>
          </a:prstGeom>
          <a:ln w="12700">
            <a:miter lim="400000"/>
          </a:ln>
        </p:spPr>
      </p:pic>
      <p:pic>
        <p:nvPicPr>
          <p:cNvPr id="168" name="00 04 oreder complete and wait time.jpg" descr="00 04 oreder complete and wait time.jpg"/>
          <p:cNvPicPr>
            <a:picLocks noChangeAspect="1"/>
          </p:cNvPicPr>
          <p:nvPr/>
        </p:nvPicPr>
        <p:blipFill>
          <a:blip r:embed="rId3">
            <a:extLst/>
          </a:blip>
          <a:stretch>
            <a:fillRect/>
          </a:stretch>
        </p:blipFill>
        <p:spPr>
          <a:xfrm>
            <a:off x="7720393" y="2916529"/>
            <a:ext cx="7683501" cy="104013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70"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71"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72" name="Looking at option 2, user login…"/>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Looking at option 2, user login</a:t>
            </a:r>
          </a:p>
          <a:p>
            <a:pPr>
              <a:defRPr sz="2200">
                <a:solidFill>
                  <a:schemeClr val="accent2"/>
                </a:solidFill>
              </a:defRPr>
            </a:pPr>
            <a:r>
              <a:t>After having registered a 3 number code is issue for the user to login.</a:t>
            </a:r>
          </a:p>
          <a:p>
            <a:pPr>
              <a:defRPr sz="2200">
                <a:solidFill>
                  <a:schemeClr val="accent2"/>
                </a:solidFill>
              </a:defRPr>
            </a:pPr>
            <a:r>
              <a:t>If the user remembers the code no issues arises, it will be taken to the menu as in the previous purchase process.</a:t>
            </a:r>
          </a:p>
          <a:p>
            <a:pPr>
              <a:defRPr sz="2200">
                <a:solidFill>
                  <a:schemeClr val="accent2"/>
                </a:solidFill>
              </a:defRPr>
            </a:pPr>
            <a:r>
              <a:t>In this case, image 2 shows a user who tried to logging but failed to input the code correctly or forgot it.</a:t>
            </a:r>
          </a:p>
          <a:p>
            <a:pPr>
              <a:defRPr sz="2200">
                <a:solidFill>
                  <a:schemeClr val="accent2"/>
                </a:solidFill>
              </a:defRPr>
            </a:pPr>
            <a:r>
              <a:t>The program then continues to ask for name and birthday</a:t>
            </a:r>
          </a:p>
        </p:txBody>
      </p:sp>
      <p:sp>
        <p:nvSpPr>
          <p:cNvPr id="173" name="User login fail and recovery"/>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User login fail and recovery</a:t>
            </a:r>
          </a:p>
        </p:txBody>
      </p:sp>
      <p:pic>
        <p:nvPicPr>
          <p:cNvPr id="174" name="02 login_forgot01.jpg" descr="02 login_forgot01.jpg"/>
          <p:cNvPicPr>
            <a:picLocks noChangeAspect="1"/>
          </p:cNvPicPr>
          <p:nvPr/>
        </p:nvPicPr>
        <p:blipFill>
          <a:blip r:embed="rId2">
            <a:extLst/>
          </a:blip>
          <a:stretch>
            <a:fillRect/>
          </a:stretch>
        </p:blipFill>
        <p:spPr>
          <a:xfrm>
            <a:off x="993457" y="2916529"/>
            <a:ext cx="7683501" cy="10401301"/>
          </a:xfrm>
          <a:prstGeom prst="rect">
            <a:avLst/>
          </a:prstGeom>
          <a:ln w="12700">
            <a:miter lim="400000"/>
          </a:ln>
        </p:spPr>
      </p:pic>
      <p:pic>
        <p:nvPicPr>
          <p:cNvPr id="175" name="02 login_forgot02 3 tries.jpg" descr="02 login_forgot02 3 tries.jpg"/>
          <p:cNvPicPr>
            <a:picLocks noChangeAspect="1"/>
          </p:cNvPicPr>
          <p:nvPr/>
        </p:nvPicPr>
        <p:blipFill>
          <a:blip r:embed="rId3">
            <a:extLst/>
          </a:blip>
          <a:stretch>
            <a:fillRect/>
          </a:stretch>
        </p:blipFill>
        <p:spPr>
          <a:xfrm>
            <a:off x="7720393" y="2916529"/>
            <a:ext cx="7683501" cy="10401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77" name="R9 An overview of your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An overview of your Terminal application</a:t>
            </a:r>
          </a:p>
        </p:txBody>
      </p:sp>
      <p:sp>
        <p:nvSpPr>
          <p:cNvPr id="178"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79" name="Image 1 shows a user who had registered and existed in the database, this user input the name and the birthday correctly…"/>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Image 1 shows a user who had registered and existed in the database, this user input the name and the birthday correctly</a:t>
            </a:r>
          </a:p>
          <a:p>
            <a:pPr>
              <a:defRPr sz="2200">
                <a:solidFill>
                  <a:schemeClr val="accent2"/>
                </a:solidFill>
              </a:defRPr>
            </a:pPr>
          </a:p>
          <a:p>
            <a:pPr>
              <a:defRPr sz="2200">
                <a:solidFill>
                  <a:schemeClr val="accent2"/>
                </a:solidFill>
              </a:defRPr>
            </a:pPr>
            <a:r>
              <a:t>Image 2 shows a user who didn’t input the required information correctly or does not exists in the database.</a:t>
            </a:r>
          </a:p>
          <a:p>
            <a:pPr>
              <a:defRPr sz="2200">
                <a:solidFill>
                  <a:schemeClr val="accent2"/>
                </a:solidFill>
              </a:defRPr>
            </a:pPr>
            <a:r>
              <a:t>In this case the program will return to the initial stage to ask for the steps again</a:t>
            </a:r>
          </a:p>
        </p:txBody>
      </p:sp>
      <p:pic>
        <p:nvPicPr>
          <p:cNvPr id="180" name="02 login_forgot03_recovered.jpg" descr="02 login_forgot03_recovered.jpg"/>
          <p:cNvPicPr>
            <a:picLocks noChangeAspect="1"/>
          </p:cNvPicPr>
          <p:nvPr/>
        </p:nvPicPr>
        <p:blipFill>
          <a:blip r:embed="rId2">
            <a:extLst/>
          </a:blip>
          <a:stretch>
            <a:fillRect/>
          </a:stretch>
        </p:blipFill>
        <p:spPr>
          <a:xfrm>
            <a:off x="993457" y="2916529"/>
            <a:ext cx="7683501" cy="10401301"/>
          </a:xfrm>
          <a:prstGeom prst="rect">
            <a:avLst/>
          </a:prstGeom>
          <a:ln w="12700">
            <a:miter lim="400000"/>
          </a:ln>
        </p:spPr>
      </p:pic>
      <p:pic>
        <p:nvPicPr>
          <p:cNvPr id="181" name="02 login_forgot04 failed.jpg" descr="02 login_forgot04 failed.jpg"/>
          <p:cNvPicPr>
            <a:picLocks noChangeAspect="1"/>
          </p:cNvPicPr>
          <p:nvPr/>
        </p:nvPicPr>
        <p:blipFill>
          <a:blip r:embed="rId3">
            <a:extLst/>
          </a:blip>
          <a:stretch>
            <a:fillRect/>
          </a:stretch>
        </p:blipFill>
        <p:spPr>
          <a:xfrm>
            <a:off x="7720393" y="2916529"/>
            <a:ext cx="7683501" cy="10401301"/>
          </a:xfrm>
          <a:prstGeom prst="rect">
            <a:avLst/>
          </a:prstGeom>
          <a:ln w="12700">
            <a:miter lim="400000"/>
          </a:ln>
        </p:spPr>
      </p:pic>
      <p:sp>
        <p:nvSpPr>
          <p:cNvPr id="182" name="User login fail and recovery"/>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User login fail and recovery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84" name="R9 Overview of The Terminal Application"/>
          <p:cNvSpPr txBox="1"/>
          <p:nvPr>
            <p:ph type="ctrTitle"/>
          </p:nvPr>
        </p:nvSpPr>
        <p:spPr>
          <a:xfrm>
            <a:off x="546608" y="616546"/>
            <a:ext cx="23675470" cy="1019928"/>
          </a:xfrm>
          <a:prstGeom prst="rect">
            <a:avLst/>
          </a:prstGeom>
        </p:spPr>
        <p:txBody>
          <a:bodyPr/>
          <a:lstStyle>
            <a:lvl1pPr defTabSz="660400">
              <a:defRPr sz="6400"/>
            </a:lvl1pPr>
          </a:lstStyle>
          <a:p>
            <a:pPr/>
            <a:r>
              <a:t>R9 Overview of The Terminal Application</a:t>
            </a:r>
          </a:p>
        </p:txBody>
      </p:sp>
      <p:sp>
        <p:nvSpPr>
          <p:cNvPr id="185" name="Main features and overall structure of your app"/>
          <p:cNvSpPr txBox="1"/>
          <p:nvPr/>
        </p:nvSpPr>
        <p:spPr>
          <a:xfrm>
            <a:off x="1222104" y="1894679"/>
            <a:ext cx="22224911"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100000"/>
              </a:lnSpc>
              <a:spcBef>
                <a:spcPts val="5100"/>
              </a:spcBef>
              <a:defRPr sz="4500">
                <a:solidFill>
                  <a:schemeClr val="accent2">
                    <a:hueOff val="-2057865"/>
                    <a:satOff val="-1362"/>
                    <a:lumOff val="13058"/>
                  </a:schemeClr>
                </a:solidFill>
                <a:latin typeface="+mj-lt"/>
                <a:ea typeface="+mj-ea"/>
                <a:cs typeface="+mj-cs"/>
                <a:sym typeface="Courier New"/>
              </a:defRPr>
            </a:pPr>
            <a:r>
              <a:t>Main features and overall structure of your </a:t>
            </a:r>
            <a:r>
              <a:rPr i="1"/>
              <a:t>app</a:t>
            </a:r>
          </a:p>
        </p:txBody>
      </p:sp>
      <p:sp>
        <p:nvSpPr>
          <p:cNvPr id="186" name="Option 3 of allows a visitor to access the kiosk quickly and privately. A user who doesn’t need or is interested in an account.…"/>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Option 3 of allows a visitor to access the kiosk quickly and privately. A user who doesn’t need or is interested in an account.</a:t>
            </a:r>
          </a:p>
          <a:p>
            <a:pPr>
              <a:defRPr sz="2200">
                <a:solidFill>
                  <a:schemeClr val="accent2"/>
                </a:solidFill>
              </a:defRPr>
            </a:pPr>
            <a:r>
              <a:t>By typing 3, a basic menu will display, following the same functionality as shown previously with the difference that the special offers are not shown. Also, a temporary database is created and deleted for these scenarios</a:t>
            </a:r>
          </a:p>
        </p:txBody>
      </p:sp>
      <p:sp>
        <p:nvSpPr>
          <p:cNvPr id="187" name="User option 3 - visitor"/>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User option 3 - visitor</a:t>
            </a:r>
          </a:p>
        </p:txBody>
      </p:sp>
      <p:pic>
        <p:nvPicPr>
          <p:cNvPr id="188" name="03 opt 3 visitor.jpg" descr="03 opt 3 visitor.jpg"/>
          <p:cNvPicPr>
            <a:picLocks noChangeAspect="1"/>
          </p:cNvPicPr>
          <p:nvPr/>
        </p:nvPicPr>
        <p:blipFill>
          <a:blip r:embed="rId2">
            <a:extLst/>
          </a:blip>
          <a:stretch>
            <a:fillRect/>
          </a:stretch>
        </p:blipFill>
        <p:spPr>
          <a:xfrm>
            <a:off x="4084002" y="2916529"/>
            <a:ext cx="7683501" cy="104013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F1A0E"/>
        </a:solidFill>
      </p:bgPr>
    </p:bg>
    <p:spTree>
      <p:nvGrpSpPr>
        <p:cNvPr id="1" name=""/>
        <p:cNvGrpSpPr/>
        <p:nvPr/>
      </p:nvGrpSpPr>
      <p:grpSpPr>
        <a:xfrm>
          <a:off x="0" y="0"/>
          <a:ext cx="0" cy="0"/>
          <a:chOff x="0" y="0"/>
          <a:chExt cx="0" cy="0"/>
        </a:xfrm>
      </p:grpSpPr>
      <p:sp>
        <p:nvSpPr>
          <p:cNvPr id="190" name="R10 Overview of The Code"/>
          <p:cNvSpPr txBox="1"/>
          <p:nvPr>
            <p:ph type="ctrTitle"/>
          </p:nvPr>
        </p:nvSpPr>
        <p:spPr>
          <a:xfrm>
            <a:off x="546608" y="616546"/>
            <a:ext cx="23675470" cy="1019928"/>
          </a:xfrm>
          <a:prstGeom prst="rect">
            <a:avLst/>
          </a:prstGeom>
        </p:spPr>
        <p:txBody>
          <a:bodyPr/>
          <a:lstStyle>
            <a:lvl1pPr defTabSz="660400">
              <a:defRPr sz="6400"/>
            </a:lvl1pPr>
          </a:lstStyle>
          <a:p>
            <a:pPr/>
            <a:r>
              <a:t>R10 Overview of The Code</a:t>
            </a:r>
          </a:p>
        </p:txBody>
      </p:sp>
      <p:sp>
        <p:nvSpPr>
          <p:cNvPr id="191" name="Important parts of the code, including any crucial application logic"/>
          <p:cNvSpPr txBox="1"/>
          <p:nvPr/>
        </p:nvSpPr>
        <p:spPr>
          <a:xfrm>
            <a:off x="1222104" y="1894679"/>
            <a:ext cx="22324478" cy="763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84225">
              <a:lnSpc>
                <a:spcPct val="100000"/>
              </a:lnSpc>
              <a:spcBef>
                <a:spcPts val="4800"/>
              </a:spcBef>
              <a:defRPr sz="4275">
                <a:solidFill>
                  <a:schemeClr val="accent2">
                    <a:hueOff val="-2057865"/>
                    <a:satOff val="-1362"/>
                    <a:lumOff val="13058"/>
                  </a:schemeClr>
                </a:solidFill>
                <a:latin typeface="+mj-lt"/>
                <a:ea typeface="+mj-ea"/>
                <a:cs typeface="+mj-cs"/>
                <a:sym typeface="Courier New"/>
              </a:defRPr>
            </a:lvl1pPr>
          </a:lstStyle>
          <a:p>
            <a:pPr/>
            <a:r>
              <a:t>Important parts of the code, including any crucial application logic</a:t>
            </a:r>
          </a:p>
        </p:txBody>
      </p:sp>
      <p:sp>
        <p:nvSpPr>
          <p:cNvPr id="192" name="main() function prints welcome message.…"/>
          <p:cNvSpPr txBox="1"/>
          <p:nvPr/>
        </p:nvSpPr>
        <p:spPr>
          <a:xfrm>
            <a:off x="16086917" y="4006007"/>
            <a:ext cx="7364215" cy="8556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solidFill>
                  <a:schemeClr val="accent2"/>
                </a:solidFill>
              </a:defRPr>
            </a:pPr>
            <a:r>
              <a:t>main() function prints welcome message.</a:t>
            </a:r>
          </a:p>
          <a:p>
            <a:pPr>
              <a:defRPr sz="2200">
                <a:solidFill>
                  <a:schemeClr val="accent2"/>
                </a:solidFill>
              </a:defRPr>
            </a:pPr>
            <a:r>
              <a:t>Runs register.py</a:t>
            </a:r>
          </a:p>
          <a:p>
            <a:pPr>
              <a:defRPr sz="2200">
                <a:solidFill>
                  <a:schemeClr val="accent2"/>
                </a:solidFill>
              </a:defRPr>
            </a:pPr>
            <a:r>
              <a:t>Runs menu.py</a:t>
            </a:r>
          </a:p>
          <a:p>
            <a:pPr>
              <a:defRPr sz="2200">
                <a:solidFill>
                  <a:schemeClr val="accent2"/>
                </a:solidFill>
              </a:defRPr>
            </a:pPr>
            <a:r>
              <a:t>Finally, when the user has register and/or made an order, a continue or quit message will be displayed.</a:t>
            </a:r>
          </a:p>
          <a:p>
            <a:pPr>
              <a:defRPr sz="2200">
                <a:solidFill>
                  <a:schemeClr val="accent2"/>
                </a:solidFill>
              </a:defRPr>
            </a:pPr>
            <a:r>
              <a:t>While a real life kiosk would not allow user to quit the program, here it is implemented for app requirements</a:t>
            </a:r>
          </a:p>
        </p:txBody>
      </p:sp>
      <p:sp>
        <p:nvSpPr>
          <p:cNvPr id="193" name="ordering_kiosk.py - main page"/>
          <p:cNvSpPr txBox="1"/>
          <p:nvPr/>
        </p:nvSpPr>
        <p:spPr>
          <a:xfrm>
            <a:off x="16109804" y="3046577"/>
            <a:ext cx="7318441" cy="571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spcBef>
                <a:spcPts val="5100"/>
              </a:spcBef>
              <a:defRPr sz="3000">
                <a:solidFill>
                  <a:schemeClr val="accent2">
                    <a:hueOff val="-2057865"/>
                    <a:satOff val="-1362"/>
                    <a:lumOff val="13058"/>
                  </a:schemeClr>
                </a:solidFill>
                <a:latin typeface="+mj-lt"/>
                <a:ea typeface="+mj-ea"/>
                <a:cs typeface="+mj-cs"/>
                <a:sym typeface="Courier New"/>
              </a:defRPr>
            </a:lvl1pPr>
          </a:lstStyle>
          <a:p>
            <a:pPr/>
            <a:r>
              <a:t>ordering_kiosk.py - main page</a:t>
            </a:r>
          </a:p>
        </p:txBody>
      </p:sp>
      <p:pic>
        <p:nvPicPr>
          <p:cNvPr id="194" name="01_ordering_kiosk.jpg" descr="01_ordering_kiosk.jpg"/>
          <p:cNvPicPr>
            <a:picLocks noChangeAspect="1"/>
          </p:cNvPicPr>
          <p:nvPr/>
        </p:nvPicPr>
        <p:blipFill>
          <a:blip r:embed="rId2">
            <a:extLst/>
          </a:blip>
          <a:srcRect l="0" t="0" r="38540" b="0"/>
          <a:stretch>
            <a:fillRect/>
          </a:stretch>
        </p:blipFill>
        <p:spPr>
          <a:xfrm>
            <a:off x="2772727" y="3046577"/>
            <a:ext cx="10857168" cy="934720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Courier New"/>
        <a:ea typeface="Courier New"/>
        <a:cs typeface="Courier New"/>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Courier New"/>
        <a:ea typeface="Courier New"/>
        <a:cs typeface="Courier New"/>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10000"/>
          </a:lnSpc>
          <a:spcBef>
            <a:spcPts val="2900"/>
          </a:spcBef>
          <a:spcAft>
            <a:spcPts val="0"/>
          </a:spcAft>
          <a:buClrTx/>
          <a:buSzTx/>
          <a:buFontTx/>
          <a:buNone/>
          <a:tabLst/>
          <a:defRPr b="0" baseline="0" cap="none" i="0" spc="0" strike="noStrike" sz="2600" u="none" kumimoji="0" normalizeH="0">
            <a:ln>
              <a:noFill/>
            </a:ln>
            <a:solidFill>
              <a:srgbClr val="FFFFFF"/>
            </a:solidFill>
            <a:effectLst/>
            <a:uFillTx/>
            <a:latin typeface="Andale Mono"/>
            <a:ea typeface="Andale Mono"/>
            <a:cs typeface="Andale Mono"/>
            <a:sym typeface="Andale Mo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